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87" r:id="rId6"/>
    <p:sldId id="259" r:id="rId7"/>
    <p:sldId id="271" r:id="rId8"/>
    <p:sldId id="261" r:id="rId9"/>
    <p:sldId id="272" r:id="rId10"/>
    <p:sldId id="260" r:id="rId11"/>
    <p:sldId id="280" r:id="rId12"/>
    <p:sldId id="279" r:id="rId13"/>
    <p:sldId id="278" r:id="rId14"/>
  </p:sldIdLst>
  <p:sldSz cx="9144000" cy="5141913"/>
  <p:notesSz cx="6858000" cy="9144000"/>
  <p:embeddedFontLst>
    <p:embeddedFont>
      <p:font typeface="方正兰亭超细黑简体" panose="02010600030101010101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mpact" panose="020B0806030902050204" pitchFamily="34" charset="0"/>
      <p:regular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42"/>
    <a:srgbClr val="004060"/>
    <a:srgbClr val="008DD0"/>
    <a:srgbClr val="FFCC00"/>
    <a:srgbClr val="BB2B1D"/>
    <a:srgbClr val="9B2B0D"/>
    <a:srgbClr val="260F00"/>
    <a:srgbClr val="EF6541"/>
    <a:srgbClr val="C9B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90" autoAdjust="0"/>
    <p:restoredTop sz="93850" autoAdjust="0"/>
  </p:normalViewPr>
  <p:slideViewPr>
    <p:cSldViewPr>
      <p:cViewPr varScale="1">
        <p:scale>
          <a:sx n="116" d="100"/>
          <a:sy n="116" d="100"/>
        </p:scale>
        <p:origin x="84" y="-12"/>
      </p:cViewPr>
      <p:guideLst>
        <p:guide orient="horz" pos="7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BD4FD-BC9C-48BF-9E17-60D01FDBF681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65B12-5FB6-4D5D-86AD-7033ECAE4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0338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8425"/>
            <a:ext cx="7886700" cy="32623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050"/>
            <a:ext cx="1971675" cy="43576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050"/>
            <a:ext cx="5762625" cy="43576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8425"/>
            <a:ext cx="788670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83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8425"/>
            <a:ext cx="386715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8425"/>
            <a:ext cx="386715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8013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013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397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39775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1.png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notesSlide" Target="../notesSlides/notesSlide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tags" Target="../tags/tag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10" Type="http://schemas.openxmlformats.org/officeDocument/2006/relationships/tags" Target="../tags/tag9.xml"/><Relationship Id="rId4" Type="http://schemas.openxmlformats.org/officeDocument/2006/relationships/tags" Target="../tags/tag3.xml"/><Relationship Id="rId9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fif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雨中漫步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8066" y="-356215"/>
            <a:ext cx="304800" cy="3048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92014" y="2830102"/>
            <a:ext cx="494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2C4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校内二手信息发布网</a:t>
            </a:r>
            <a:endParaRPr lang="en-US" altLang="zh-CN" sz="4000" dirty="0">
              <a:solidFill>
                <a:srgbClr val="002C42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9650" y="3733874"/>
            <a:ext cx="1759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组员：蔡恒杰</a:t>
            </a:r>
            <a:endParaRPr lang="en-US" altLang="zh-CN" sz="1400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雷啸 </a:t>
            </a:r>
            <a:endParaRPr lang="en-US" altLang="zh-CN" sz="1400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杜丰尔 </a:t>
            </a:r>
            <a:endParaRPr lang="en-US" altLang="zh-CN" sz="1400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马赞  </a:t>
            </a:r>
            <a:endParaRPr lang="en-US" altLang="zh-CN" sz="1400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农潇 </a:t>
            </a:r>
            <a:endParaRPr lang="en-US" altLang="zh-CN" sz="1400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郑智伟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73274" y="3537988"/>
            <a:ext cx="3134630" cy="20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面向在校大学师生的二手闲置物品信息发布网站</a:t>
            </a:r>
          </a:p>
        </p:txBody>
      </p:sp>
      <p:sp>
        <p:nvSpPr>
          <p:cNvPr id="42" name="PA_Line 1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2584673" y="24736"/>
            <a:ext cx="5702850" cy="5113569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 dirty="0"/>
          </a:p>
        </p:txBody>
      </p:sp>
      <p:sp>
        <p:nvSpPr>
          <p:cNvPr id="43" name="PA_Line 1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024835" y="-133931"/>
            <a:ext cx="2990230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/>
          </a:p>
        </p:txBody>
      </p:sp>
      <p:sp>
        <p:nvSpPr>
          <p:cNvPr id="44" name="PA_Line 1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159482" y="-28106"/>
            <a:ext cx="7956295" cy="3689276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/>
          </a:p>
        </p:txBody>
      </p:sp>
      <p:sp>
        <p:nvSpPr>
          <p:cNvPr id="45" name="PA_Line 1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7293542" y="-133931"/>
            <a:ext cx="1409539" cy="5242603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/>
          </a:p>
        </p:txBody>
      </p:sp>
      <p:sp>
        <p:nvSpPr>
          <p:cNvPr id="46" name="PA_椭圆 1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15076" y="1275082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/>
          </a:p>
        </p:txBody>
      </p:sp>
      <p:sp>
        <p:nvSpPr>
          <p:cNvPr id="47" name="PA_椭圆 2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06688" y="3019314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/>
          </a:p>
        </p:txBody>
      </p:sp>
      <p:sp>
        <p:nvSpPr>
          <p:cNvPr id="48" name="PA_任意多边形 5"/>
          <p:cNvSpPr/>
          <p:nvPr>
            <p:custDataLst>
              <p:tags r:id="rId9"/>
            </p:custDataLst>
          </p:nvPr>
        </p:nvSpPr>
        <p:spPr bwMode="auto">
          <a:xfrm>
            <a:off x="6957963" y="-4897"/>
            <a:ext cx="2181469" cy="366117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PA_椭圆 1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77613" y="2132311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/>
          </a:p>
        </p:txBody>
      </p:sp>
      <p:sp>
        <p:nvSpPr>
          <p:cNvPr id="50" name="矩形 49"/>
          <p:cNvSpPr/>
          <p:nvPr/>
        </p:nvSpPr>
        <p:spPr>
          <a:xfrm>
            <a:off x="589650" y="1969942"/>
            <a:ext cx="2004138" cy="1010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965" spc="447" dirty="0">
                <a:solidFill>
                  <a:srgbClr val="002C4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2020</a:t>
            </a:r>
            <a:endParaRPr lang="zh-CN" altLang="en-US" sz="5965" spc="447" dirty="0">
              <a:solidFill>
                <a:srgbClr val="002C42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" presetClass="entr" presetSubtype="3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2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3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12" fill="hold" grpId="0" nodeType="afterEffect" p14:presetBounceEnd="2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4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39" grpId="0"/>
          <p:bldP spid="40" grpId="0"/>
          <p:bldP spid="41" grpId="0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39" grpId="0"/>
          <p:bldP spid="40" grpId="0"/>
          <p:bldP spid="41" grpId="0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16"/>
          <p:cNvSpPr>
            <a:spLocks noChangeShapeType="1"/>
          </p:cNvSpPr>
          <p:nvPr/>
        </p:nvSpPr>
        <p:spPr bwMode="auto">
          <a:xfrm flipH="1">
            <a:off x="2804383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H="1" flipV="1">
            <a:off x="1447567" y="-1"/>
            <a:ext cx="4653718" cy="513622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>
            <a:off x="28222" y="1863923"/>
            <a:ext cx="9087556" cy="2438125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Freeform 5"/>
          <p:cNvSpPr/>
          <p:nvPr/>
        </p:nvSpPr>
        <p:spPr bwMode="auto">
          <a:xfrm>
            <a:off x="1768983" y="1"/>
            <a:ext cx="5606037" cy="513622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39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2987714" y="1485398"/>
            <a:ext cx="2480167" cy="78021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470" dirty="0">
                <a:solidFill>
                  <a:schemeClr val="bg1">
                    <a:lumMod val="95000"/>
                  </a:scheme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第四部分</a:t>
            </a:r>
          </a:p>
        </p:txBody>
      </p:sp>
      <p:sp>
        <p:nvSpPr>
          <p:cNvPr id="36" name="矩形 35"/>
          <p:cNvSpPr/>
          <p:nvPr/>
        </p:nvSpPr>
        <p:spPr>
          <a:xfrm>
            <a:off x="3305813" y="2914051"/>
            <a:ext cx="1656224" cy="36779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79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Plan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2812414" y="2485059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</a:t>
            </a: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/>
          <p:bldP spid="36" grpId="0"/>
          <p:bldP spid="3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Freeform 8"/>
          <p:cNvSpPr/>
          <p:nvPr/>
        </p:nvSpPr>
        <p:spPr bwMode="auto">
          <a:xfrm>
            <a:off x="684213" y="1308100"/>
            <a:ext cx="1527175" cy="1784350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Freeform 11"/>
          <p:cNvSpPr/>
          <p:nvPr/>
        </p:nvSpPr>
        <p:spPr bwMode="auto">
          <a:xfrm>
            <a:off x="2789238" y="1308100"/>
            <a:ext cx="1527175" cy="1784350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2" name="Freeform 14"/>
          <p:cNvSpPr/>
          <p:nvPr/>
        </p:nvSpPr>
        <p:spPr bwMode="auto">
          <a:xfrm>
            <a:off x="4827588" y="1308100"/>
            <a:ext cx="1527175" cy="1784350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416050" y="2974975"/>
            <a:ext cx="6107113" cy="482600"/>
            <a:chOff x="1416050" y="2974975"/>
            <a:chExt cx="6107113" cy="482600"/>
          </a:xfrm>
        </p:grpSpPr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>
              <a:off x="1416050" y="2974975"/>
              <a:ext cx="0" cy="482600"/>
            </a:xfrm>
            <a:prstGeom prst="line">
              <a:avLst/>
            </a:prstGeom>
            <a:noFill/>
            <a:ln w="6350">
              <a:solidFill>
                <a:srgbClr val="002C42"/>
              </a:solidFill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Line 9"/>
            <p:cNvSpPr>
              <a:spLocks noChangeShapeType="1"/>
            </p:cNvSpPr>
            <p:nvPr/>
          </p:nvSpPr>
          <p:spPr bwMode="auto">
            <a:xfrm>
              <a:off x="3521075" y="2974975"/>
              <a:ext cx="0" cy="482600"/>
            </a:xfrm>
            <a:prstGeom prst="line">
              <a:avLst/>
            </a:prstGeom>
            <a:noFill/>
            <a:ln w="6350">
              <a:solidFill>
                <a:srgbClr val="002C42"/>
              </a:solidFill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0" name="Line 12"/>
            <p:cNvSpPr>
              <a:spLocks noChangeShapeType="1"/>
            </p:cNvSpPr>
            <p:nvPr/>
          </p:nvSpPr>
          <p:spPr bwMode="auto">
            <a:xfrm>
              <a:off x="5559425" y="2974975"/>
              <a:ext cx="0" cy="482600"/>
            </a:xfrm>
            <a:prstGeom prst="line">
              <a:avLst/>
            </a:prstGeom>
            <a:noFill/>
            <a:ln w="6350">
              <a:solidFill>
                <a:srgbClr val="002C42"/>
              </a:solidFill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Line 15"/>
            <p:cNvSpPr>
              <a:spLocks noChangeShapeType="1"/>
            </p:cNvSpPr>
            <p:nvPr/>
          </p:nvSpPr>
          <p:spPr bwMode="auto">
            <a:xfrm>
              <a:off x="7523163" y="2974975"/>
              <a:ext cx="0" cy="482600"/>
            </a:xfrm>
            <a:prstGeom prst="line">
              <a:avLst/>
            </a:prstGeom>
            <a:noFill/>
            <a:ln w="6350">
              <a:solidFill>
                <a:srgbClr val="002C42"/>
              </a:solidFill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65" name="Freeform 17"/>
          <p:cNvSpPr/>
          <p:nvPr/>
        </p:nvSpPr>
        <p:spPr bwMode="auto">
          <a:xfrm>
            <a:off x="6789738" y="1308100"/>
            <a:ext cx="1527175" cy="1784350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56438" y="1893888"/>
            <a:ext cx="931862" cy="930275"/>
            <a:chOff x="7056438" y="1893888"/>
            <a:chExt cx="931862" cy="930275"/>
          </a:xfrm>
        </p:grpSpPr>
        <p:sp>
          <p:nvSpPr>
            <p:cNvPr id="27664" name="Oval 16"/>
            <p:cNvSpPr>
              <a:spLocks noChangeArrowheads="1"/>
            </p:cNvSpPr>
            <p:nvPr/>
          </p:nvSpPr>
          <p:spPr bwMode="auto">
            <a:xfrm>
              <a:off x="7056438" y="1893888"/>
              <a:ext cx="931862" cy="930275"/>
            </a:xfrm>
            <a:prstGeom prst="ellipse">
              <a:avLst/>
            </a:prstGeom>
            <a:noFill/>
            <a:ln w="9525">
              <a:solidFill>
                <a:srgbClr val="002C4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6" name="Freeform 18"/>
            <p:cNvSpPr>
              <a:spLocks noEditPoints="1"/>
            </p:cNvSpPr>
            <p:nvPr/>
          </p:nvSpPr>
          <p:spPr bwMode="auto">
            <a:xfrm>
              <a:off x="7300913" y="2182813"/>
              <a:ext cx="442912" cy="392112"/>
            </a:xfrm>
            <a:custGeom>
              <a:avLst/>
              <a:gdLst>
                <a:gd name="T0" fmla="*/ 32 w 170"/>
                <a:gd name="T1" fmla="*/ 150 h 150"/>
                <a:gd name="T2" fmla="*/ 29 w 170"/>
                <a:gd name="T3" fmla="*/ 150 h 150"/>
                <a:gd name="T4" fmla="*/ 29 w 170"/>
                <a:gd name="T5" fmla="*/ 150 h 150"/>
                <a:gd name="T6" fmla="*/ 52 w 170"/>
                <a:gd name="T7" fmla="*/ 111 h 150"/>
                <a:gd name="T8" fmla="*/ 52 w 170"/>
                <a:gd name="T9" fmla="*/ 111 h 150"/>
                <a:gd name="T10" fmla="*/ 0 w 170"/>
                <a:gd name="T11" fmla="*/ 58 h 150"/>
                <a:gd name="T12" fmla="*/ 0 w 170"/>
                <a:gd name="T13" fmla="*/ 58 h 150"/>
                <a:gd name="T14" fmla="*/ 85 w 170"/>
                <a:gd name="T15" fmla="*/ 0 h 150"/>
                <a:gd name="T16" fmla="*/ 85 w 170"/>
                <a:gd name="T17" fmla="*/ 0 h 150"/>
                <a:gd name="T18" fmla="*/ 170 w 170"/>
                <a:gd name="T19" fmla="*/ 58 h 150"/>
                <a:gd name="T20" fmla="*/ 170 w 170"/>
                <a:gd name="T21" fmla="*/ 58 h 150"/>
                <a:gd name="T22" fmla="*/ 111 w 170"/>
                <a:gd name="T23" fmla="*/ 113 h 150"/>
                <a:gd name="T24" fmla="*/ 111 w 170"/>
                <a:gd name="T25" fmla="*/ 113 h 150"/>
                <a:gd name="T26" fmla="*/ 32 w 170"/>
                <a:gd name="T27" fmla="*/ 150 h 150"/>
                <a:gd name="T28" fmla="*/ 32 w 170"/>
                <a:gd name="T29" fmla="*/ 150 h 150"/>
                <a:gd name="T30" fmla="*/ 32 w 170"/>
                <a:gd name="T31" fmla="*/ 150 h 150"/>
                <a:gd name="T32" fmla="*/ 33 w 170"/>
                <a:gd name="T33" fmla="*/ 27 h 150"/>
                <a:gd name="T34" fmla="*/ 14 w 170"/>
                <a:gd name="T35" fmla="*/ 58 h 150"/>
                <a:gd name="T36" fmla="*/ 14 w 170"/>
                <a:gd name="T37" fmla="*/ 58 h 150"/>
                <a:gd name="T38" fmla="*/ 62 w 170"/>
                <a:gd name="T39" fmla="*/ 99 h 150"/>
                <a:gd name="T40" fmla="*/ 62 w 170"/>
                <a:gd name="T41" fmla="*/ 99 h 150"/>
                <a:gd name="T42" fmla="*/ 68 w 170"/>
                <a:gd name="T43" fmla="*/ 101 h 150"/>
                <a:gd name="T44" fmla="*/ 67 w 170"/>
                <a:gd name="T45" fmla="*/ 107 h 150"/>
                <a:gd name="T46" fmla="*/ 58 w 170"/>
                <a:gd name="T47" fmla="*/ 132 h 150"/>
                <a:gd name="T48" fmla="*/ 58 w 170"/>
                <a:gd name="T49" fmla="*/ 132 h 150"/>
                <a:gd name="T50" fmla="*/ 102 w 170"/>
                <a:gd name="T51" fmla="*/ 102 h 150"/>
                <a:gd name="T52" fmla="*/ 102 w 170"/>
                <a:gd name="T53" fmla="*/ 102 h 150"/>
                <a:gd name="T54" fmla="*/ 103 w 170"/>
                <a:gd name="T55" fmla="*/ 100 h 150"/>
                <a:gd name="T56" fmla="*/ 106 w 170"/>
                <a:gd name="T57" fmla="*/ 100 h 150"/>
                <a:gd name="T58" fmla="*/ 156 w 170"/>
                <a:gd name="T59" fmla="*/ 58 h 150"/>
                <a:gd name="T60" fmla="*/ 156 w 170"/>
                <a:gd name="T61" fmla="*/ 58 h 150"/>
                <a:gd name="T62" fmla="*/ 137 w 170"/>
                <a:gd name="T63" fmla="*/ 27 h 150"/>
                <a:gd name="T64" fmla="*/ 137 w 170"/>
                <a:gd name="T65" fmla="*/ 27 h 150"/>
                <a:gd name="T66" fmla="*/ 85 w 170"/>
                <a:gd name="T67" fmla="*/ 14 h 150"/>
                <a:gd name="T68" fmla="*/ 85 w 170"/>
                <a:gd name="T69" fmla="*/ 14 h 150"/>
                <a:gd name="T70" fmla="*/ 85 w 170"/>
                <a:gd name="T71" fmla="*/ 14 h 150"/>
                <a:gd name="T72" fmla="*/ 85 w 170"/>
                <a:gd name="T73" fmla="*/ 14 h 150"/>
                <a:gd name="T74" fmla="*/ 33 w 170"/>
                <a:gd name="T75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0" h="150">
                  <a:moveTo>
                    <a:pt x="32" y="150"/>
                  </a:moveTo>
                  <a:cubicBezTo>
                    <a:pt x="30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48" y="133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23" y="103"/>
                    <a:pt x="0" y="83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3"/>
                    <a:pt x="40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0" y="0"/>
                    <a:pt x="170" y="23"/>
                    <a:pt x="170" y="58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70" y="85"/>
                    <a:pt x="144" y="106"/>
                    <a:pt x="111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80" y="147"/>
                    <a:pt x="43" y="150"/>
                    <a:pt x="3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50"/>
                    <a:pt x="32" y="150"/>
                    <a:pt x="32" y="150"/>
                  </a:cubicBezTo>
                  <a:close/>
                  <a:moveTo>
                    <a:pt x="33" y="27"/>
                  </a:moveTo>
                  <a:cubicBezTo>
                    <a:pt x="21" y="36"/>
                    <a:pt x="14" y="47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75"/>
                    <a:pt x="32" y="93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13"/>
                    <a:pt x="64" y="123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71" y="127"/>
                    <a:pt x="87" y="119"/>
                    <a:pt x="102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37" y="94"/>
                    <a:pt x="157" y="76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6" y="47"/>
                    <a:pt x="149" y="36"/>
                    <a:pt x="137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24" y="19"/>
                    <a:pt x="105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65" y="14"/>
                    <a:pt x="46" y="19"/>
                    <a:pt x="33" y="27"/>
                  </a:cubicBezTo>
                  <a:close/>
                </a:path>
              </a:pathLst>
            </a:custGeom>
            <a:solidFill>
              <a:srgbClr val="002C4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9325" y="1893888"/>
            <a:ext cx="933450" cy="930275"/>
            <a:chOff x="949325" y="1893888"/>
            <a:chExt cx="933450" cy="930275"/>
          </a:xfrm>
        </p:grpSpPr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949325" y="1893888"/>
              <a:ext cx="933450" cy="930275"/>
            </a:xfrm>
            <a:prstGeom prst="ellipse">
              <a:avLst/>
            </a:pr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67" name="Group 19"/>
            <p:cNvGrpSpPr/>
            <p:nvPr/>
          </p:nvGrpSpPr>
          <p:grpSpPr bwMode="auto">
            <a:xfrm>
              <a:off x="1200150" y="2092325"/>
              <a:ext cx="431800" cy="525463"/>
              <a:chOff x="0" y="0"/>
              <a:chExt cx="272" cy="331"/>
            </a:xfrm>
          </p:grpSpPr>
          <p:sp>
            <p:nvSpPr>
              <p:cNvPr id="27668" name="Freeform 20"/>
              <p:cNvSpPr/>
              <p:nvPr/>
            </p:nvSpPr>
            <p:spPr bwMode="auto">
              <a:xfrm>
                <a:off x="70" y="0"/>
                <a:ext cx="202" cy="208"/>
              </a:xfrm>
              <a:custGeom>
                <a:avLst/>
                <a:gdLst>
                  <a:gd name="T0" fmla="*/ 62 w 123"/>
                  <a:gd name="T1" fmla="*/ 33 h 127"/>
                  <a:gd name="T2" fmla="*/ 49 w 123"/>
                  <a:gd name="T3" fmla="*/ 30 h 127"/>
                  <a:gd name="T4" fmla="*/ 49 w 123"/>
                  <a:gd name="T5" fmla="*/ 0 h 127"/>
                  <a:gd name="T6" fmla="*/ 0 w 123"/>
                  <a:gd name="T7" fmla="*/ 48 h 127"/>
                  <a:gd name="T8" fmla="*/ 49 w 123"/>
                  <a:gd name="T9" fmla="*/ 95 h 127"/>
                  <a:gd name="T10" fmla="*/ 49 w 123"/>
                  <a:gd name="T11" fmla="*/ 65 h 127"/>
                  <a:gd name="T12" fmla="*/ 96 w 123"/>
                  <a:gd name="T13" fmla="*/ 107 h 127"/>
                  <a:gd name="T14" fmla="*/ 78 w 123"/>
                  <a:gd name="T15" fmla="*/ 127 h 127"/>
                  <a:gd name="T16" fmla="*/ 115 w 123"/>
                  <a:gd name="T17" fmla="*/ 98 h 127"/>
                  <a:gd name="T18" fmla="*/ 62 w 123"/>
                  <a:gd name="T19" fmla="*/ 3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7">
                    <a:moveTo>
                      <a:pt x="62" y="33"/>
                    </a:moveTo>
                    <a:cubicBezTo>
                      <a:pt x="57" y="31"/>
                      <a:pt x="53" y="30"/>
                      <a:pt x="49" y="3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86" y="67"/>
                      <a:pt x="102" y="86"/>
                      <a:pt x="96" y="107"/>
                    </a:cubicBezTo>
                    <a:cubicBezTo>
                      <a:pt x="93" y="116"/>
                      <a:pt x="86" y="123"/>
                      <a:pt x="78" y="127"/>
                    </a:cubicBezTo>
                    <a:cubicBezTo>
                      <a:pt x="96" y="123"/>
                      <a:pt x="111" y="113"/>
                      <a:pt x="115" y="98"/>
                    </a:cubicBezTo>
                    <a:cubicBezTo>
                      <a:pt x="123" y="72"/>
                      <a:pt x="99" y="43"/>
                      <a:pt x="62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9" name="Freeform 21"/>
              <p:cNvSpPr/>
              <p:nvPr/>
            </p:nvSpPr>
            <p:spPr bwMode="auto">
              <a:xfrm>
                <a:off x="0" y="123"/>
                <a:ext cx="202" cy="208"/>
              </a:xfrm>
              <a:custGeom>
                <a:avLst/>
                <a:gdLst>
                  <a:gd name="T0" fmla="*/ 61 w 123"/>
                  <a:gd name="T1" fmla="*/ 94 h 127"/>
                  <a:gd name="T2" fmla="*/ 74 w 123"/>
                  <a:gd name="T3" fmla="*/ 97 h 127"/>
                  <a:gd name="T4" fmla="*/ 74 w 123"/>
                  <a:gd name="T5" fmla="*/ 127 h 127"/>
                  <a:gd name="T6" fmla="*/ 123 w 123"/>
                  <a:gd name="T7" fmla="*/ 79 h 127"/>
                  <a:gd name="T8" fmla="*/ 74 w 123"/>
                  <a:gd name="T9" fmla="*/ 31 h 127"/>
                  <a:gd name="T10" fmla="*/ 74 w 123"/>
                  <a:gd name="T11" fmla="*/ 62 h 127"/>
                  <a:gd name="T12" fmla="*/ 27 w 123"/>
                  <a:gd name="T13" fmla="*/ 20 h 127"/>
                  <a:gd name="T14" fmla="*/ 45 w 123"/>
                  <a:gd name="T15" fmla="*/ 0 h 127"/>
                  <a:gd name="T16" fmla="*/ 8 w 123"/>
                  <a:gd name="T17" fmla="*/ 29 h 127"/>
                  <a:gd name="T18" fmla="*/ 61 w 123"/>
                  <a:gd name="T19" fmla="*/ 9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7">
                    <a:moveTo>
                      <a:pt x="61" y="94"/>
                    </a:moveTo>
                    <a:cubicBezTo>
                      <a:pt x="66" y="96"/>
                      <a:pt x="70" y="96"/>
                      <a:pt x="74" y="97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37" y="59"/>
                      <a:pt x="21" y="41"/>
                      <a:pt x="27" y="20"/>
                    </a:cubicBezTo>
                    <a:cubicBezTo>
                      <a:pt x="30" y="11"/>
                      <a:pt x="37" y="4"/>
                      <a:pt x="45" y="0"/>
                    </a:cubicBezTo>
                    <a:cubicBezTo>
                      <a:pt x="27" y="4"/>
                      <a:pt x="12" y="14"/>
                      <a:pt x="8" y="29"/>
                    </a:cubicBezTo>
                    <a:cubicBezTo>
                      <a:pt x="0" y="55"/>
                      <a:pt x="24" y="84"/>
                      <a:pt x="61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092700" y="1893888"/>
            <a:ext cx="933450" cy="930275"/>
            <a:chOff x="5092700" y="1893888"/>
            <a:chExt cx="933450" cy="930275"/>
          </a:xfrm>
        </p:grpSpPr>
        <p:sp>
          <p:nvSpPr>
            <p:cNvPr id="27661" name="Oval 13"/>
            <p:cNvSpPr>
              <a:spLocks noChangeArrowheads="1"/>
            </p:cNvSpPr>
            <p:nvPr/>
          </p:nvSpPr>
          <p:spPr bwMode="auto">
            <a:xfrm>
              <a:off x="5092700" y="1893888"/>
              <a:ext cx="933450" cy="930275"/>
            </a:xfrm>
            <a:prstGeom prst="ellipse">
              <a:avLst/>
            </a:pr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70" name="Group 22"/>
            <p:cNvGrpSpPr/>
            <p:nvPr/>
          </p:nvGrpSpPr>
          <p:grpSpPr bwMode="auto">
            <a:xfrm>
              <a:off x="5362575" y="2198688"/>
              <a:ext cx="395288" cy="360362"/>
              <a:chOff x="0" y="0"/>
              <a:chExt cx="249" cy="227"/>
            </a:xfrm>
          </p:grpSpPr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36" y="192"/>
                <a:ext cx="170" cy="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2" name="Rectangle 24"/>
              <p:cNvSpPr>
                <a:spLocks noChangeArrowheads="1"/>
              </p:cNvSpPr>
              <p:nvPr/>
            </p:nvSpPr>
            <p:spPr bwMode="auto">
              <a:xfrm>
                <a:off x="77" y="28"/>
                <a:ext cx="92" cy="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3" name="Rectangle 25"/>
              <p:cNvSpPr>
                <a:spLocks noChangeArrowheads="1"/>
              </p:cNvSpPr>
              <p:nvPr/>
            </p:nvSpPr>
            <p:spPr bwMode="auto">
              <a:xfrm>
                <a:off x="77" y="51"/>
                <a:ext cx="92" cy="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4" name="Rectangle 26"/>
              <p:cNvSpPr>
                <a:spLocks noChangeArrowheads="1"/>
              </p:cNvSpPr>
              <p:nvPr/>
            </p:nvSpPr>
            <p:spPr bwMode="auto">
              <a:xfrm>
                <a:off x="77" y="72"/>
                <a:ext cx="92" cy="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5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49" cy="227"/>
              </a:xfrm>
              <a:custGeom>
                <a:avLst/>
                <a:gdLst>
                  <a:gd name="T0" fmla="*/ 135 w 152"/>
                  <a:gd name="T1" fmla="*/ 70 h 138"/>
                  <a:gd name="T2" fmla="*/ 118 w 152"/>
                  <a:gd name="T3" fmla="*/ 70 h 138"/>
                  <a:gd name="T4" fmla="*/ 118 w 152"/>
                  <a:gd name="T5" fmla="*/ 0 h 138"/>
                  <a:gd name="T6" fmla="*/ 34 w 152"/>
                  <a:gd name="T7" fmla="*/ 0 h 138"/>
                  <a:gd name="T8" fmla="*/ 34 w 152"/>
                  <a:gd name="T9" fmla="*/ 70 h 138"/>
                  <a:gd name="T10" fmla="*/ 17 w 152"/>
                  <a:gd name="T11" fmla="*/ 70 h 138"/>
                  <a:gd name="T12" fmla="*/ 0 w 152"/>
                  <a:gd name="T13" fmla="*/ 87 h 138"/>
                  <a:gd name="T14" fmla="*/ 0 w 152"/>
                  <a:gd name="T15" fmla="*/ 121 h 138"/>
                  <a:gd name="T16" fmla="*/ 17 w 152"/>
                  <a:gd name="T17" fmla="*/ 138 h 138"/>
                  <a:gd name="T18" fmla="*/ 135 w 152"/>
                  <a:gd name="T19" fmla="*/ 138 h 138"/>
                  <a:gd name="T20" fmla="*/ 152 w 152"/>
                  <a:gd name="T21" fmla="*/ 121 h 138"/>
                  <a:gd name="T22" fmla="*/ 152 w 152"/>
                  <a:gd name="T23" fmla="*/ 87 h 138"/>
                  <a:gd name="T24" fmla="*/ 135 w 152"/>
                  <a:gd name="T25" fmla="*/ 70 h 138"/>
                  <a:gd name="T26" fmla="*/ 40 w 152"/>
                  <a:gd name="T27" fmla="*/ 6 h 138"/>
                  <a:gd name="T28" fmla="*/ 111 w 152"/>
                  <a:gd name="T29" fmla="*/ 6 h 138"/>
                  <a:gd name="T30" fmla="*/ 111 w 152"/>
                  <a:gd name="T31" fmla="*/ 70 h 138"/>
                  <a:gd name="T32" fmla="*/ 40 w 152"/>
                  <a:gd name="T33" fmla="*/ 70 h 138"/>
                  <a:gd name="T34" fmla="*/ 40 w 152"/>
                  <a:gd name="T35" fmla="*/ 6 h 138"/>
                  <a:gd name="T36" fmla="*/ 145 w 152"/>
                  <a:gd name="T37" fmla="*/ 121 h 138"/>
                  <a:gd name="T38" fmla="*/ 135 w 152"/>
                  <a:gd name="T39" fmla="*/ 131 h 138"/>
                  <a:gd name="T40" fmla="*/ 17 w 152"/>
                  <a:gd name="T41" fmla="*/ 131 h 138"/>
                  <a:gd name="T42" fmla="*/ 7 w 152"/>
                  <a:gd name="T43" fmla="*/ 121 h 138"/>
                  <a:gd name="T44" fmla="*/ 7 w 152"/>
                  <a:gd name="T45" fmla="*/ 87 h 138"/>
                  <a:gd name="T46" fmla="*/ 17 w 152"/>
                  <a:gd name="T47" fmla="*/ 77 h 138"/>
                  <a:gd name="T48" fmla="*/ 135 w 152"/>
                  <a:gd name="T49" fmla="*/ 77 h 138"/>
                  <a:gd name="T50" fmla="*/ 145 w 152"/>
                  <a:gd name="T51" fmla="*/ 87 h 138"/>
                  <a:gd name="T52" fmla="*/ 145 w 152"/>
                  <a:gd name="T53" fmla="*/ 12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2" h="138">
                    <a:moveTo>
                      <a:pt x="135" y="70"/>
                    </a:moveTo>
                    <a:cubicBezTo>
                      <a:pt x="118" y="70"/>
                      <a:pt x="118" y="70"/>
                      <a:pt x="118" y="7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8" y="70"/>
                      <a:pt x="0" y="78"/>
                      <a:pt x="0" y="87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7" y="138"/>
                    </a:cubicBezTo>
                    <a:cubicBezTo>
                      <a:pt x="135" y="138"/>
                      <a:pt x="135" y="138"/>
                      <a:pt x="135" y="138"/>
                    </a:cubicBezTo>
                    <a:cubicBezTo>
                      <a:pt x="144" y="138"/>
                      <a:pt x="152" y="130"/>
                      <a:pt x="152" y="121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52" y="78"/>
                      <a:pt x="144" y="70"/>
                      <a:pt x="135" y="70"/>
                    </a:cubicBezTo>
                    <a:close/>
                    <a:moveTo>
                      <a:pt x="40" y="6"/>
                    </a:move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40" y="70"/>
                      <a:pt x="40" y="70"/>
                      <a:pt x="40" y="70"/>
                    </a:cubicBezTo>
                    <a:lnTo>
                      <a:pt x="40" y="6"/>
                    </a:lnTo>
                    <a:close/>
                    <a:moveTo>
                      <a:pt x="145" y="121"/>
                    </a:moveTo>
                    <a:cubicBezTo>
                      <a:pt x="145" y="127"/>
                      <a:pt x="140" y="131"/>
                      <a:pt x="135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12" y="131"/>
                      <a:pt x="7" y="127"/>
                      <a:pt x="7" y="121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7" y="81"/>
                      <a:pt x="12" y="77"/>
                      <a:pt x="17" y="77"/>
                    </a:cubicBezTo>
                    <a:cubicBezTo>
                      <a:pt x="135" y="77"/>
                      <a:pt x="135" y="77"/>
                      <a:pt x="135" y="77"/>
                    </a:cubicBezTo>
                    <a:cubicBezTo>
                      <a:pt x="140" y="77"/>
                      <a:pt x="145" y="81"/>
                      <a:pt x="145" y="87"/>
                    </a:cubicBezTo>
                    <a:lnTo>
                      <a:pt x="145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6" name="Oval 28"/>
              <p:cNvSpPr>
                <a:spLocks noChangeArrowheads="1"/>
              </p:cNvSpPr>
              <p:nvPr/>
            </p:nvSpPr>
            <p:spPr bwMode="auto">
              <a:xfrm>
                <a:off x="36" y="143"/>
                <a:ext cx="16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7" name="Oval 29"/>
              <p:cNvSpPr>
                <a:spLocks noChangeArrowheads="1"/>
              </p:cNvSpPr>
              <p:nvPr/>
            </p:nvSpPr>
            <p:spPr bwMode="auto">
              <a:xfrm>
                <a:off x="59" y="143"/>
                <a:ext cx="14" cy="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054350" y="1893888"/>
            <a:ext cx="933450" cy="930275"/>
            <a:chOff x="3054350" y="1893888"/>
            <a:chExt cx="933450" cy="930275"/>
          </a:xfrm>
          <a:noFill/>
        </p:grpSpPr>
        <p:sp>
          <p:nvSpPr>
            <p:cNvPr id="27658" name="Oval 10"/>
            <p:cNvSpPr>
              <a:spLocks noChangeArrowheads="1"/>
            </p:cNvSpPr>
            <p:nvPr/>
          </p:nvSpPr>
          <p:spPr bwMode="auto">
            <a:xfrm>
              <a:off x="3054350" y="1893888"/>
              <a:ext cx="933450" cy="930275"/>
            </a:xfrm>
            <a:prstGeom prst="ellipse">
              <a:avLst/>
            </a:prstGeom>
            <a:grpFill/>
            <a:ln w="9525">
              <a:solidFill>
                <a:srgbClr val="002C4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8" name="Freeform 30"/>
            <p:cNvSpPr>
              <a:spLocks noEditPoints="1"/>
            </p:cNvSpPr>
            <p:nvPr/>
          </p:nvSpPr>
          <p:spPr bwMode="auto">
            <a:xfrm>
              <a:off x="3305175" y="2157413"/>
              <a:ext cx="431800" cy="403225"/>
            </a:xfrm>
            <a:custGeom>
              <a:avLst/>
              <a:gdLst>
                <a:gd name="T0" fmla="*/ 27 w 166"/>
                <a:gd name="T1" fmla="*/ 100 h 155"/>
                <a:gd name="T2" fmla="*/ 23 w 166"/>
                <a:gd name="T3" fmla="*/ 90 h 155"/>
                <a:gd name="T4" fmla="*/ 20 w 166"/>
                <a:gd name="T5" fmla="*/ 23 h 155"/>
                <a:gd name="T6" fmla="*/ 50 w 166"/>
                <a:gd name="T7" fmla="*/ 26 h 155"/>
                <a:gd name="T8" fmla="*/ 50 w 166"/>
                <a:gd name="T9" fmla="*/ 0 h 155"/>
                <a:gd name="T10" fmla="*/ 114 w 166"/>
                <a:gd name="T11" fmla="*/ 26 h 155"/>
                <a:gd name="T12" fmla="*/ 119 w 166"/>
                <a:gd name="T13" fmla="*/ 30 h 155"/>
                <a:gd name="T14" fmla="*/ 166 w 166"/>
                <a:gd name="T15" fmla="*/ 80 h 155"/>
                <a:gd name="T16" fmla="*/ 139 w 166"/>
                <a:gd name="T17" fmla="*/ 95 h 155"/>
                <a:gd name="T18" fmla="*/ 155 w 166"/>
                <a:gd name="T19" fmla="*/ 117 h 155"/>
                <a:gd name="T20" fmla="*/ 89 w 166"/>
                <a:gd name="T21" fmla="*/ 134 h 155"/>
                <a:gd name="T22" fmla="*/ 82 w 166"/>
                <a:gd name="T23" fmla="*/ 135 h 155"/>
                <a:gd name="T24" fmla="*/ 80 w 166"/>
                <a:gd name="T25" fmla="*/ 135 h 155"/>
                <a:gd name="T26" fmla="*/ 13 w 166"/>
                <a:gd name="T27" fmla="*/ 118 h 155"/>
                <a:gd name="T28" fmla="*/ 36 w 166"/>
                <a:gd name="T29" fmla="*/ 79 h 155"/>
                <a:gd name="T30" fmla="*/ 42 w 166"/>
                <a:gd name="T31" fmla="*/ 97 h 155"/>
                <a:gd name="T32" fmla="*/ 44 w 166"/>
                <a:gd name="T33" fmla="*/ 101 h 155"/>
                <a:gd name="T34" fmla="*/ 61 w 166"/>
                <a:gd name="T35" fmla="*/ 135 h 155"/>
                <a:gd name="T36" fmla="*/ 77 w 166"/>
                <a:gd name="T37" fmla="*/ 120 h 155"/>
                <a:gd name="T38" fmla="*/ 82 w 166"/>
                <a:gd name="T39" fmla="*/ 120 h 155"/>
                <a:gd name="T40" fmla="*/ 91 w 166"/>
                <a:gd name="T41" fmla="*/ 119 h 155"/>
                <a:gd name="T42" fmla="*/ 107 w 166"/>
                <a:gd name="T43" fmla="*/ 133 h 155"/>
                <a:gd name="T44" fmla="*/ 122 w 166"/>
                <a:gd name="T45" fmla="*/ 97 h 155"/>
                <a:gd name="T46" fmla="*/ 127 w 166"/>
                <a:gd name="T47" fmla="*/ 82 h 155"/>
                <a:gd name="T48" fmla="*/ 128 w 166"/>
                <a:gd name="T49" fmla="*/ 77 h 155"/>
                <a:gd name="T50" fmla="*/ 137 w 166"/>
                <a:gd name="T51" fmla="*/ 39 h 155"/>
                <a:gd name="T52" fmla="*/ 113 w 166"/>
                <a:gd name="T53" fmla="*/ 43 h 155"/>
                <a:gd name="T54" fmla="*/ 103 w 166"/>
                <a:gd name="T55" fmla="*/ 37 h 155"/>
                <a:gd name="T56" fmla="*/ 99 w 166"/>
                <a:gd name="T57" fmla="*/ 14 h 155"/>
                <a:gd name="T58" fmla="*/ 65 w 166"/>
                <a:gd name="T59" fmla="*/ 34 h 155"/>
                <a:gd name="T60" fmla="*/ 50 w 166"/>
                <a:gd name="T61" fmla="*/ 44 h 155"/>
                <a:gd name="T62" fmla="*/ 47 w 166"/>
                <a:gd name="T63" fmla="*/ 47 h 155"/>
                <a:gd name="T64" fmla="*/ 19 w 166"/>
                <a:gd name="T65" fmla="*/ 73 h 155"/>
                <a:gd name="T66" fmla="*/ 83 w 166"/>
                <a:gd name="T67" fmla="*/ 50 h 155"/>
                <a:gd name="T68" fmla="*/ 110 w 166"/>
                <a:gd name="T69" fmla="*/ 75 h 155"/>
                <a:gd name="T70" fmla="*/ 83 w 166"/>
                <a:gd name="T71" fmla="*/ 101 h 155"/>
                <a:gd name="T72" fmla="*/ 83 w 166"/>
                <a:gd name="T73" fmla="*/ 94 h 155"/>
                <a:gd name="T74" fmla="*/ 95 w 166"/>
                <a:gd name="T75" fmla="*/ 75 h 155"/>
                <a:gd name="T76" fmla="*/ 83 w 166"/>
                <a:gd name="T77" fmla="*/ 64 h 155"/>
                <a:gd name="T78" fmla="*/ 72 w 166"/>
                <a:gd name="T79" fmla="*/ 75 h 155"/>
                <a:gd name="T80" fmla="*/ 83 w 166"/>
                <a:gd name="T81" fmla="*/ 87 h 155"/>
                <a:gd name="T82" fmla="*/ 83 w 166"/>
                <a:gd name="T83" fmla="*/ 94 h 155"/>
                <a:gd name="T84" fmla="*/ 57 w 166"/>
                <a:gd name="T85" fmla="*/ 7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155">
                  <a:moveTo>
                    <a:pt x="13" y="118"/>
                  </a:moveTo>
                  <a:cubicBezTo>
                    <a:pt x="27" y="100"/>
                    <a:pt x="27" y="100"/>
                    <a:pt x="27" y="100"/>
                  </a:cubicBezTo>
                  <a:cubicBezTo>
                    <a:pt x="25" y="97"/>
                    <a:pt x="24" y="93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29"/>
                    <a:pt x="48" y="27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7"/>
                    <a:pt x="118" y="28"/>
                    <a:pt x="119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0" y="91"/>
                    <a:pt x="140" y="93"/>
                    <a:pt x="139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55" y="117"/>
                    <a:pt x="155" y="117"/>
                    <a:pt x="155" y="117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7" y="135"/>
                    <a:pt x="84" y="135"/>
                    <a:pt x="82" y="135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1" y="135"/>
                    <a:pt x="81" y="135"/>
                    <a:pt x="80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3" y="118"/>
                    <a:pt x="13" y="118"/>
                    <a:pt x="13" y="118"/>
                  </a:cubicBezTo>
                  <a:close/>
                  <a:moveTo>
                    <a:pt x="19" y="73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8" y="88"/>
                    <a:pt x="40" y="93"/>
                    <a:pt x="42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9" y="120"/>
                    <a:pt x="80" y="120"/>
                    <a:pt x="82" y="120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5" y="120"/>
                    <a:pt x="88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5" y="90"/>
                    <a:pt x="126" y="86"/>
                    <a:pt x="127" y="82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47" y="71"/>
                    <a:pt x="147" y="71"/>
                    <a:pt x="147" y="71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0" y="41"/>
                    <a:pt x="107" y="38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57" y="38"/>
                    <a:pt x="53" y="41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19" y="73"/>
                    <a:pt x="19" y="73"/>
                    <a:pt x="19" y="73"/>
                  </a:cubicBezTo>
                  <a:close/>
                  <a:moveTo>
                    <a:pt x="57" y="75"/>
                  </a:moveTo>
                  <a:cubicBezTo>
                    <a:pt x="57" y="61"/>
                    <a:pt x="69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98" y="50"/>
                    <a:pt x="110" y="61"/>
                    <a:pt x="110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10" y="90"/>
                    <a:pt x="98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90" y="87"/>
                    <a:pt x="95" y="82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5" y="69"/>
                    <a:pt x="90" y="64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77" y="64"/>
                    <a:pt x="72" y="69"/>
                    <a:pt x="72" y="75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2" y="82"/>
                    <a:pt x="77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69" y="101"/>
                    <a:pt x="57" y="90"/>
                    <a:pt x="57" y="75"/>
                  </a:cubicBezTo>
                  <a:close/>
                </a:path>
              </a:pathLst>
            </a:custGeom>
            <a:solidFill>
              <a:srgbClr val="002C4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696913" y="3594100"/>
            <a:ext cx="1428750" cy="74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4060"/>
                </a:solidFill>
              </a:rPr>
              <a:t>新用户</a:t>
            </a:r>
            <a:r>
              <a:rPr lang="zh-CN" altLang="zh-CN" sz="1400" dirty="0">
                <a:solidFill>
                  <a:srgbClr val="004060"/>
                </a:solidFill>
              </a:rPr>
              <a:t>平台注册返现，</a:t>
            </a:r>
            <a:r>
              <a:rPr lang="zh-CN" altLang="en-US" sz="1400" dirty="0">
                <a:solidFill>
                  <a:srgbClr val="004060"/>
                </a:solidFill>
              </a:rPr>
              <a:t>老用户</a:t>
            </a:r>
            <a:r>
              <a:rPr lang="zh-CN" altLang="zh-CN" sz="1400" dirty="0">
                <a:solidFill>
                  <a:srgbClr val="004060"/>
                </a:solidFill>
              </a:rPr>
              <a:t>邀请</a:t>
            </a:r>
            <a:r>
              <a:rPr lang="zh-CN" altLang="en-US" sz="1400" dirty="0">
                <a:solidFill>
                  <a:srgbClr val="004060"/>
                </a:solidFill>
              </a:rPr>
              <a:t>新</a:t>
            </a:r>
            <a:r>
              <a:rPr lang="zh-CN" altLang="zh-CN" sz="1400" dirty="0">
                <a:solidFill>
                  <a:srgbClr val="004060"/>
                </a:solidFill>
              </a:rPr>
              <a:t>用户返现</a:t>
            </a:r>
            <a:endParaRPr lang="zh-CN" altLang="en-US" sz="1400" dirty="0">
              <a:solidFill>
                <a:srgbClr val="004060"/>
              </a:solidFill>
            </a:endParaRP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2801938" y="3594100"/>
            <a:ext cx="1428750" cy="74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2C42"/>
                </a:solidFill>
              </a:rPr>
              <a:t>   </a:t>
            </a:r>
            <a:r>
              <a:rPr lang="zh-CN" altLang="zh-CN" sz="1400" dirty="0">
                <a:solidFill>
                  <a:srgbClr val="002C42"/>
                </a:solidFill>
              </a:rPr>
              <a:t>校内</a:t>
            </a:r>
            <a:r>
              <a:rPr lang="zh-CN" altLang="en-US" sz="1400" dirty="0">
                <a:solidFill>
                  <a:srgbClr val="002C42"/>
                </a:solidFill>
              </a:rPr>
              <a:t>张贴</a:t>
            </a:r>
            <a:r>
              <a:rPr lang="zh-CN" altLang="zh-CN" sz="1400" dirty="0">
                <a:solidFill>
                  <a:srgbClr val="002C42"/>
                </a:solidFill>
              </a:rPr>
              <a:t>海报、</a:t>
            </a:r>
            <a:r>
              <a:rPr lang="en-US" altLang="zh-CN" sz="1400" dirty="0">
                <a:solidFill>
                  <a:srgbClr val="002C42"/>
                </a:solidFill>
              </a:rPr>
              <a:t> </a:t>
            </a:r>
            <a:r>
              <a:rPr lang="zh-CN" altLang="en-US" sz="1400" dirty="0">
                <a:solidFill>
                  <a:srgbClr val="002C42"/>
                </a:solidFill>
              </a:rPr>
              <a:t>公众号等校园媒体</a:t>
            </a:r>
            <a:r>
              <a:rPr lang="zh-CN" altLang="zh-CN" sz="1400" dirty="0">
                <a:solidFill>
                  <a:srgbClr val="002C42"/>
                </a:solidFill>
              </a:rPr>
              <a:t>在线推广</a:t>
            </a:r>
            <a:endParaRPr lang="zh-CN" altLang="en-US" sz="1400" dirty="0">
              <a:solidFill>
                <a:srgbClr val="002C42"/>
              </a:solidFill>
            </a:endParaRP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4843463" y="3594100"/>
            <a:ext cx="1428750" cy="152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2C42"/>
                </a:solidFill>
              </a:rPr>
              <a:t>对</a:t>
            </a:r>
            <a:r>
              <a:rPr lang="zh-CN" altLang="zh-CN" sz="1400" dirty="0">
                <a:solidFill>
                  <a:srgbClr val="002C42"/>
                </a:solidFill>
              </a:rPr>
              <a:t>部分物品</a:t>
            </a:r>
            <a:r>
              <a:rPr lang="zh-CN" altLang="en-US" sz="1400" dirty="0">
                <a:solidFill>
                  <a:srgbClr val="002C42"/>
                </a:solidFill>
              </a:rPr>
              <a:t>，</a:t>
            </a:r>
            <a:r>
              <a:rPr lang="zh-CN" altLang="zh-CN" sz="1400" dirty="0">
                <a:solidFill>
                  <a:srgbClr val="002C42"/>
                </a:solidFill>
              </a:rPr>
              <a:t>如公共课二手教材等可以进行统一回收，官方统一销售，每学期始末都可以吸引大量用户</a:t>
            </a:r>
            <a:endParaRPr lang="zh-CN" altLang="en-US" sz="1400" dirty="0">
              <a:solidFill>
                <a:srgbClr val="002C42"/>
              </a:solidFill>
            </a:endParaRPr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6808788" y="3594100"/>
            <a:ext cx="1428750" cy="100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1400" dirty="0">
                <a:solidFill>
                  <a:srgbClr val="002C42"/>
                </a:solidFill>
              </a:rPr>
              <a:t>后期商品信息逐渐丰富，</a:t>
            </a:r>
            <a:r>
              <a:rPr lang="zh-CN" altLang="en-US" sz="1400" dirty="0">
                <a:solidFill>
                  <a:srgbClr val="002C42"/>
                </a:solidFill>
              </a:rPr>
              <a:t>平台内容自然</a:t>
            </a:r>
            <a:r>
              <a:rPr lang="zh-CN" altLang="zh-CN" sz="1400" dirty="0">
                <a:solidFill>
                  <a:srgbClr val="002C42"/>
                </a:solidFill>
              </a:rPr>
              <a:t>吸引有需求的师生使用平台。</a:t>
            </a:r>
            <a:endParaRPr lang="zh-CN" altLang="en-US" sz="1400" dirty="0">
              <a:solidFill>
                <a:srgbClr val="002C42"/>
              </a:solidFill>
            </a:endParaRPr>
          </a:p>
        </p:txBody>
      </p:sp>
      <p:sp>
        <p:nvSpPr>
          <p:cNvPr id="40" name="Line 3"/>
          <p:cNvSpPr>
            <a:spLocks noChangeShapeType="1"/>
          </p:cNvSpPr>
          <p:nvPr/>
        </p:nvSpPr>
        <p:spPr bwMode="auto">
          <a:xfrm>
            <a:off x="231775" y="627063"/>
            <a:ext cx="4167778" cy="0"/>
          </a:xfrm>
          <a:prstGeom prst="line">
            <a:avLst/>
          </a:prstGeom>
          <a:noFill/>
          <a:ln w="6350">
            <a:solidFill>
              <a:srgbClr val="002C4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50825" y="266700"/>
            <a:ext cx="10156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推广计划</a:t>
            </a:r>
            <a:endParaRPr lang="en-US" altLang="zh-CN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 animBg="1"/>
      <p:bldP spid="27659" grpId="0" animBg="1"/>
      <p:bldP spid="27662" grpId="0" animBg="1"/>
      <p:bldP spid="27665" grpId="0" animBg="1"/>
      <p:bldP spid="27679" grpId="0"/>
      <p:bldP spid="27680" grpId="0"/>
      <p:bldP spid="27681" grpId="0"/>
      <p:bldP spid="276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6892925" y="1841500"/>
            <a:ext cx="1944688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002C42"/>
                </a:solidFill>
              </a:rPr>
              <a:t>急需出售物品的</a:t>
            </a:r>
            <a:endParaRPr lang="en-US" altLang="zh-CN" b="1" dirty="0">
              <a:solidFill>
                <a:srgbClr val="002C42"/>
              </a:solidFill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002C42"/>
                </a:solidFill>
              </a:rPr>
              <a:t>收费推广</a:t>
            </a:r>
            <a:endParaRPr lang="zh-CN" altLang="en-US" sz="800" b="1" dirty="0">
              <a:solidFill>
                <a:srgbClr val="002C42"/>
              </a:solidFill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6823868" y="3559708"/>
            <a:ext cx="1944688" cy="63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002C42"/>
                </a:solidFill>
              </a:rPr>
              <a:t>校外大平台的投资合作</a:t>
            </a:r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439738" y="2018373"/>
            <a:ext cx="1944687" cy="2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002C42"/>
                </a:solidFill>
              </a:rPr>
              <a:t>站内广告</a:t>
            </a:r>
            <a:r>
              <a:rPr lang="zh-CN" altLang="en-US" b="1" dirty="0">
                <a:solidFill>
                  <a:srgbClr val="002C42"/>
                </a:solidFill>
              </a:rPr>
              <a:t>收入</a:t>
            </a:r>
            <a:r>
              <a:rPr lang="en-US" sz="800" b="1" dirty="0">
                <a:solidFill>
                  <a:srgbClr val="002C42"/>
                </a:solidFill>
              </a:rPr>
              <a:t> </a:t>
            </a:r>
            <a:endParaRPr lang="zh-CN" altLang="en-US" sz="800" b="1" dirty="0">
              <a:solidFill>
                <a:srgbClr val="002C42"/>
              </a:solidFill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420291" y="3666243"/>
            <a:ext cx="1944687" cy="28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002C42"/>
                </a:solidFill>
              </a:rPr>
              <a:t>官方自营二手物品</a:t>
            </a:r>
            <a:r>
              <a:rPr lang="en-US" sz="800" b="1" dirty="0">
                <a:solidFill>
                  <a:srgbClr val="002C42"/>
                </a:solidFill>
              </a:rPr>
              <a:t> </a:t>
            </a:r>
            <a:endParaRPr lang="zh-CN" altLang="en-US" sz="800" b="1" dirty="0">
              <a:solidFill>
                <a:srgbClr val="002C42"/>
              </a:solidFill>
            </a:endParaRPr>
          </a:p>
        </p:txBody>
      </p:sp>
      <p:sp>
        <p:nvSpPr>
          <p:cNvPr id="22" name="Line 3"/>
          <p:cNvSpPr>
            <a:spLocks noChangeShapeType="1"/>
          </p:cNvSpPr>
          <p:nvPr/>
        </p:nvSpPr>
        <p:spPr bwMode="auto">
          <a:xfrm>
            <a:off x="231775" y="627063"/>
            <a:ext cx="4167778" cy="0"/>
          </a:xfrm>
          <a:prstGeom prst="line">
            <a:avLst/>
          </a:prstGeom>
          <a:noFill/>
          <a:ln w="6350">
            <a:solidFill>
              <a:srgbClr val="002C4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50825" y="266700"/>
            <a:ext cx="24006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单击此处输入标题名称</a:t>
            </a:r>
            <a:endParaRPr lang="en-US" altLang="zh-CN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2617180" y="426168"/>
            <a:ext cx="18716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This is a good space for a short subtitle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2" t="3954" r="8814" b="3468"/>
          <a:stretch>
            <a:fillRect/>
          </a:stretch>
        </p:blipFill>
        <p:spPr>
          <a:xfrm>
            <a:off x="2810272" y="3040062"/>
            <a:ext cx="1747837" cy="1600200"/>
          </a:xfrm>
          <a:custGeom>
            <a:avLst/>
            <a:gdLst>
              <a:gd name="connsiteX0" fmla="*/ 0 w 1747837"/>
              <a:gd name="connsiteY0" fmla="*/ 0 h 1600200"/>
              <a:gd name="connsiteX1" fmla="*/ 1747837 w 1747837"/>
              <a:gd name="connsiteY1" fmla="*/ 0 h 1600200"/>
              <a:gd name="connsiteX2" fmla="*/ 1747837 w 1747837"/>
              <a:gd name="connsiteY2" fmla="*/ 1600200 h 1600200"/>
              <a:gd name="connsiteX3" fmla="*/ 0 w 1747837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837" h="1600200">
                <a:moveTo>
                  <a:pt x="0" y="0"/>
                </a:moveTo>
                <a:lnTo>
                  <a:pt x="1747837" y="0"/>
                </a:lnTo>
                <a:lnTo>
                  <a:pt x="1747837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5" t="2070" r="10398" b="883"/>
          <a:stretch>
            <a:fillRect/>
          </a:stretch>
        </p:blipFill>
        <p:spPr>
          <a:xfrm>
            <a:off x="4592638" y="1368252"/>
            <a:ext cx="1747837" cy="1600200"/>
          </a:xfrm>
          <a:custGeom>
            <a:avLst/>
            <a:gdLst>
              <a:gd name="connsiteX0" fmla="*/ 0 w 1747837"/>
              <a:gd name="connsiteY0" fmla="*/ 0 h 1600200"/>
              <a:gd name="connsiteX1" fmla="*/ 1747837 w 1747837"/>
              <a:gd name="connsiteY1" fmla="*/ 0 h 1600200"/>
              <a:gd name="connsiteX2" fmla="*/ 1747837 w 1747837"/>
              <a:gd name="connsiteY2" fmla="*/ 1600200 h 1600200"/>
              <a:gd name="connsiteX3" fmla="*/ 0 w 1747837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837" h="1600200">
                <a:moveTo>
                  <a:pt x="0" y="0"/>
                </a:moveTo>
                <a:lnTo>
                  <a:pt x="1747837" y="0"/>
                </a:lnTo>
                <a:lnTo>
                  <a:pt x="1747837" y="1600200"/>
                </a:lnTo>
                <a:lnTo>
                  <a:pt x="0" y="1600200"/>
                </a:lnTo>
                <a:close/>
              </a:path>
            </a:pathLst>
          </a:custGeom>
        </p:spPr>
      </p:pic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6048375" y="1912938"/>
            <a:ext cx="587375" cy="590550"/>
          </a:xfrm>
          <a:prstGeom prst="ellipse">
            <a:avLst/>
          </a:pr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2" name="Freeform 18"/>
          <p:cNvSpPr>
            <a:spLocks noEditPoints="1"/>
          </p:cNvSpPr>
          <p:nvPr/>
        </p:nvSpPr>
        <p:spPr bwMode="auto">
          <a:xfrm>
            <a:off x="6213475" y="2098675"/>
            <a:ext cx="254000" cy="219075"/>
          </a:xfrm>
          <a:custGeom>
            <a:avLst/>
            <a:gdLst>
              <a:gd name="T0" fmla="*/ 101 w 122"/>
              <a:gd name="T1" fmla="*/ 17 h 106"/>
              <a:gd name="T2" fmla="*/ 15 w 122"/>
              <a:gd name="T3" fmla="*/ 48 h 106"/>
              <a:gd name="T4" fmla="*/ 9 w 122"/>
              <a:gd name="T5" fmla="*/ 58 h 106"/>
              <a:gd name="T6" fmla="*/ 17 w 122"/>
              <a:gd name="T7" fmla="*/ 59 h 106"/>
              <a:gd name="T8" fmla="*/ 107 w 122"/>
              <a:gd name="T9" fmla="*/ 96 h 106"/>
              <a:gd name="T10" fmla="*/ 107 w 122"/>
              <a:gd name="T11" fmla="*/ 97 h 106"/>
              <a:gd name="T12" fmla="*/ 112 w 122"/>
              <a:gd name="T13" fmla="*/ 97 h 106"/>
              <a:gd name="T14" fmla="*/ 112 w 122"/>
              <a:gd name="T15" fmla="*/ 97 h 106"/>
              <a:gd name="T16" fmla="*/ 113 w 122"/>
              <a:gd name="T17" fmla="*/ 96 h 106"/>
              <a:gd name="T18" fmla="*/ 113 w 122"/>
              <a:gd name="T19" fmla="*/ 9 h 106"/>
              <a:gd name="T20" fmla="*/ 112 w 122"/>
              <a:gd name="T21" fmla="*/ 9 h 106"/>
              <a:gd name="T22" fmla="*/ 107 w 122"/>
              <a:gd name="T23" fmla="*/ 9 h 106"/>
              <a:gd name="T24" fmla="*/ 107 w 122"/>
              <a:gd name="T25" fmla="*/ 10 h 106"/>
              <a:gd name="T26" fmla="*/ 107 w 122"/>
              <a:gd name="T27" fmla="*/ 11 h 106"/>
              <a:gd name="T28" fmla="*/ 107 w 122"/>
              <a:gd name="T29" fmla="*/ 96 h 106"/>
              <a:gd name="T30" fmla="*/ 92 w 122"/>
              <a:gd name="T31" fmla="*/ 24 h 106"/>
              <a:gd name="T32" fmla="*/ 94 w 122"/>
              <a:gd name="T33" fmla="*/ 30 h 106"/>
              <a:gd name="T34" fmla="*/ 25 w 122"/>
              <a:gd name="T35" fmla="*/ 51 h 106"/>
              <a:gd name="T36" fmla="*/ 92 w 122"/>
              <a:gd name="T37" fmla="*/ 24 h 106"/>
              <a:gd name="T38" fmla="*/ 34 w 122"/>
              <a:gd name="T39" fmla="*/ 75 h 106"/>
              <a:gd name="T40" fmla="*/ 32 w 122"/>
              <a:gd name="T41" fmla="*/ 83 h 106"/>
              <a:gd name="T42" fmla="*/ 58 w 122"/>
              <a:gd name="T43" fmla="*/ 93 h 106"/>
              <a:gd name="T44" fmla="*/ 62 w 122"/>
              <a:gd name="T45" fmla="*/ 93 h 106"/>
              <a:gd name="T46" fmla="*/ 64 w 122"/>
              <a:gd name="T47" fmla="*/ 91 h 106"/>
              <a:gd name="T48" fmla="*/ 66 w 122"/>
              <a:gd name="T49" fmla="*/ 86 h 106"/>
              <a:gd name="T50" fmla="*/ 74 w 122"/>
              <a:gd name="T51" fmla="*/ 90 h 106"/>
              <a:gd name="T52" fmla="*/ 73 w 122"/>
              <a:gd name="T53" fmla="*/ 94 h 106"/>
              <a:gd name="T54" fmla="*/ 66 w 122"/>
              <a:gd name="T55" fmla="*/ 102 h 106"/>
              <a:gd name="T56" fmla="*/ 55 w 122"/>
              <a:gd name="T57" fmla="*/ 102 h 106"/>
              <a:gd name="T58" fmla="*/ 32 w 122"/>
              <a:gd name="T59" fmla="*/ 94 h 106"/>
              <a:gd name="T60" fmla="*/ 23 w 122"/>
              <a:gd name="T61" fmla="*/ 76 h 106"/>
              <a:gd name="T62" fmla="*/ 14 w 122"/>
              <a:gd name="T63" fmla="*/ 68 h 106"/>
              <a:gd name="T64" fmla="*/ 2 w 122"/>
              <a:gd name="T65" fmla="*/ 65 h 106"/>
              <a:gd name="T66" fmla="*/ 0 w 122"/>
              <a:gd name="T67" fmla="*/ 60 h 106"/>
              <a:gd name="T68" fmla="*/ 2 w 122"/>
              <a:gd name="T69" fmla="*/ 41 h 106"/>
              <a:gd name="T70" fmla="*/ 8 w 122"/>
              <a:gd name="T71" fmla="*/ 38 h 106"/>
              <a:gd name="T72" fmla="*/ 98 w 122"/>
              <a:gd name="T73" fmla="*/ 8 h 106"/>
              <a:gd name="T74" fmla="*/ 101 w 122"/>
              <a:gd name="T75" fmla="*/ 2 h 106"/>
              <a:gd name="T76" fmla="*/ 112 w 122"/>
              <a:gd name="T77" fmla="*/ 0 h 106"/>
              <a:gd name="T78" fmla="*/ 120 w 122"/>
              <a:gd name="T79" fmla="*/ 3 h 106"/>
              <a:gd name="T80" fmla="*/ 122 w 122"/>
              <a:gd name="T81" fmla="*/ 96 h 106"/>
              <a:gd name="T82" fmla="*/ 119 w 122"/>
              <a:gd name="T83" fmla="*/ 104 h 106"/>
              <a:gd name="T84" fmla="*/ 112 w 122"/>
              <a:gd name="T85" fmla="*/ 106 h 106"/>
              <a:gd name="T86" fmla="*/ 101 w 122"/>
              <a:gd name="T87" fmla="*/ 103 h 106"/>
              <a:gd name="T88" fmla="*/ 74 w 122"/>
              <a:gd name="T89" fmla="*/ 90 h 106"/>
              <a:gd name="T90" fmla="*/ 101 w 122"/>
              <a:gd name="T91" fmla="*/ 2 h 106"/>
              <a:gd name="T92" fmla="*/ 101 w 122"/>
              <a:gd name="T93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06">
                <a:moveTo>
                  <a:pt x="101" y="89"/>
                </a:moveTo>
                <a:cubicBezTo>
                  <a:pt x="101" y="17"/>
                  <a:pt x="101" y="17"/>
                  <a:pt x="101" y="17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58"/>
                  <a:pt x="9" y="58"/>
                  <a:pt x="9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58"/>
                  <a:pt x="16" y="58"/>
                  <a:pt x="17" y="59"/>
                </a:cubicBezTo>
                <a:cubicBezTo>
                  <a:pt x="45" y="69"/>
                  <a:pt x="73" y="79"/>
                  <a:pt x="101" y="89"/>
                </a:cubicBezTo>
                <a:close/>
                <a:moveTo>
                  <a:pt x="107" y="96"/>
                </a:move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7"/>
                </a:cubicBezTo>
                <a:cubicBezTo>
                  <a:pt x="107" y="97"/>
                  <a:pt x="108" y="97"/>
                  <a:pt x="108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39"/>
                  <a:pt x="107" y="68"/>
                  <a:pt x="107" y="96"/>
                </a:cubicBezTo>
                <a:close/>
                <a:moveTo>
                  <a:pt x="9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94" y="24"/>
                  <a:pt x="95" y="24"/>
                  <a:pt x="96" y="26"/>
                </a:cubicBezTo>
                <a:cubicBezTo>
                  <a:pt x="96" y="27"/>
                  <a:pt x="96" y="29"/>
                  <a:pt x="94" y="30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6" y="53"/>
                  <a:pt x="25" y="51"/>
                </a:cubicBezTo>
                <a:cubicBezTo>
                  <a:pt x="25" y="50"/>
                  <a:pt x="26" y="48"/>
                  <a:pt x="27" y="48"/>
                </a:cubicBezTo>
                <a:cubicBezTo>
                  <a:pt x="92" y="24"/>
                  <a:pt x="92" y="24"/>
                  <a:pt x="92" y="24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80"/>
                  <a:pt x="32" y="81"/>
                  <a:pt x="32" y="83"/>
                </a:cubicBezTo>
                <a:cubicBezTo>
                  <a:pt x="33" y="84"/>
                  <a:pt x="34" y="84"/>
                  <a:pt x="35" y="85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3"/>
                  <a:pt x="59" y="93"/>
                  <a:pt x="59" y="93"/>
                </a:cubicBezTo>
                <a:cubicBezTo>
                  <a:pt x="60" y="94"/>
                  <a:pt x="61" y="94"/>
                  <a:pt x="62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3"/>
                  <a:pt x="64" y="92"/>
                  <a:pt x="64" y="91"/>
                </a:cubicBezTo>
                <a:cubicBezTo>
                  <a:pt x="64" y="91"/>
                  <a:pt x="64" y="91"/>
                  <a:pt x="64" y="90"/>
                </a:cubicBezTo>
                <a:cubicBezTo>
                  <a:pt x="66" y="86"/>
                  <a:pt x="66" y="86"/>
                  <a:pt x="66" y="86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74" y="90"/>
                </a:moveTo>
                <a:cubicBezTo>
                  <a:pt x="74" y="90"/>
                  <a:pt x="74" y="90"/>
                  <a:pt x="74" y="90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8"/>
                  <a:pt x="69" y="100"/>
                  <a:pt x="66" y="102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3" y="103"/>
                  <a:pt x="59" y="103"/>
                  <a:pt x="55" y="102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32" y="94"/>
                  <a:pt x="32" y="94"/>
                  <a:pt x="32" y="94"/>
                </a:cubicBezTo>
                <a:cubicBezTo>
                  <a:pt x="28" y="92"/>
                  <a:pt x="25" y="90"/>
                  <a:pt x="24" y="86"/>
                </a:cubicBezTo>
                <a:cubicBezTo>
                  <a:pt x="22" y="83"/>
                  <a:pt x="22" y="80"/>
                  <a:pt x="23" y="76"/>
                </a:cubicBezTo>
                <a:cubicBezTo>
                  <a:pt x="25" y="72"/>
                  <a:pt x="25" y="72"/>
                  <a:pt x="25" y="72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6" y="68"/>
                  <a:pt x="4" y="67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2"/>
                  <a:pt x="2" y="41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6" y="38"/>
                  <a:pt x="8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6"/>
                  <a:pt x="99" y="4"/>
                  <a:pt x="101" y="3"/>
                </a:cubicBez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5" y="0"/>
                  <a:pt x="10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21" y="5"/>
                  <a:pt x="122" y="7"/>
                  <a:pt x="122" y="10"/>
                </a:cubicBezTo>
                <a:cubicBezTo>
                  <a:pt x="122" y="96"/>
                  <a:pt x="122" y="96"/>
                  <a:pt x="122" y="96"/>
                </a:cubicBezTo>
                <a:cubicBezTo>
                  <a:pt x="122" y="99"/>
                  <a:pt x="121" y="101"/>
                  <a:pt x="119" y="103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7" y="105"/>
                  <a:pt x="114" y="106"/>
                  <a:pt x="112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5" y="106"/>
                  <a:pt x="103" y="105"/>
                  <a:pt x="101" y="103"/>
                </a:cubicBezTo>
                <a:cubicBezTo>
                  <a:pt x="99" y="102"/>
                  <a:pt x="98" y="100"/>
                  <a:pt x="98" y="98"/>
                </a:cubicBezTo>
                <a:cubicBezTo>
                  <a:pt x="74" y="90"/>
                  <a:pt x="74" y="90"/>
                  <a:pt x="74" y="90"/>
                </a:cubicBezTo>
                <a:close/>
                <a:moveTo>
                  <a:pt x="101" y="2"/>
                </a:move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6" y="1"/>
                  <a:pt x="107" y="3"/>
                </a:cubicBezTo>
                <a:cubicBezTo>
                  <a:pt x="101" y="2"/>
                  <a:pt x="101" y="2"/>
                  <a:pt x="10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2508250" y="3546475"/>
            <a:ext cx="587375" cy="587375"/>
          </a:xfrm>
          <a:prstGeom prst="ellipse">
            <a:avLst/>
          </a:pr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1" name="Freeform 17"/>
          <p:cNvSpPr>
            <a:spLocks noEditPoints="1"/>
          </p:cNvSpPr>
          <p:nvPr/>
        </p:nvSpPr>
        <p:spPr bwMode="auto">
          <a:xfrm>
            <a:off x="2662238" y="3725863"/>
            <a:ext cx="257175" cy="228600"/>
          </a:xfrm>
          <a:custGeom>
            <a:avLst/>
            <a:gdLst>
              <a:gd name="T0" fmla="*/ 5 w 123"/>
              <a:gd name="T1" fmla="*/ 0 h 108"/>
              <a:gd name="T2" fmla="*/ 123 w 123"/>
              <a:gd name="T3" fmla="*/ 5 h 108"/>
              <a:gd name="T4" fmla="*/ 123 w 123"/>
              <a:gd name="T5" fmla="*/ 104 h 108"/>
              <a:gd name="T6" fmla="*/ 118 w 123"/>
              <a:gd name="T7" fmla="*/ 108 h 108"/>
              <a:gd name="T8" fmla="*/ 0 w 123"/>
              <a:gd name="T9" fmla="*/ 104 h 108"/>
              <a:gd name="T10" fmla="*/ 0 w 123"/>
              <a:gd name="T11" fmla="*/ 77 h 108"/>
              <a:gd name="T12" fmla="*/ 3 w 123"/>
              <a:gd name="T13" fmla="*/ 75 h 108"/>
              <a:gd name="T14" fmla="*/ 26 w 123"/>
              <a:gd name="T15" fmla="*/ 75 h 108"/>
              <a:gd name="T16" fmla="*/ 28 w 123"/>
              <a:gd name="T17" fmla="*/ 84 h 108"/>
              <a:gd name="T18" fmla="*/ 28 w 123"/>
              <a:gd name="T19" fmla="*/ 50 h 108"/>
              <a:gd name="T20" fmla="*/ 28 w 123"/>
              <a:gd name="T21" fmla="*/ 56 h 108"/>
              <a:gd name="T22" fmla="*/ 3 w 123"/>
              <a:gd name="T23" fmla="*/ 59 h 108"/>
              <a:gd name="T24" fmla="*/ 0 w 123"/>
              <a:gd name="T25" fmla="*/ 56 h 108"/>
              <a:gd name="T26" fmla="*/ 5 w 123"/>
              <a:gd name="T27" fmla="*/ 0 h 108"/>
              <a:gd name="T28" fmla="*/ 10 w 123"/>
              <a:gd name="T29" fmla="*/ 80 h 108"/>
              <a:gd name="T30" fmla="*/ 113 w 123"/>
              <a:gd name="T31" fmla="*/ 99 h 108"/>
              <a:gd name="T32" fmla="*/ 10 w 123"/>
              <a:gd name="T33" fmla="*/ 35 h 108"/>
              <a:gd name="T34" fmla="*/ 23 w 123"/>
              <a:gd name="T35" fmla="*/ 53 h 108"/>
              <a:gd name="T36" fmla="*/ 26 w 123"/>
              <a:gd name="T37" fmla="*/ 40 h 108"/>
              <a:gd name="T38" fmla="*/ 28 w 123"/>
              <a:gd name="T39" fmla="*/ 41 h 108"/>
              <a:gd name="T40" fmla="*/ 52 w 123"/>
              <a:gd name="T41" fmla="*/ 69 h 108"/>
              <a:gd name="T42" fmla="*/ 24 w 123"/>
              <a:gd name="T43" fmla="*/ 93 h 108"/>
              <a:gd name="T44" fmla="*/ 23 w 123"/>
              <a:gd name="T45" fmla="*/ 80 h 108"/>
              <a:gd name="T46" fmla="*/ 103 w 123"/>
              <a:gd name="T47" fmla="*/ 45 h 108"/>
              <a:gd name="T48" fmla="*/ 106 w 123"/>
              <a:gd name="T49" fmla="*/ 48 h 108"/>
              <a:gd name="T50" fmla="*/ 63 w 123"/>
              <a:gd name="T51" fmla="*/ 51 h 108"/>
              <a:gd name="T52" fmla="*/ 63 w 123"/>
              <a:gd name="T53" fmla="*/ 45 h 108"/>
              <a:gd name="T54" fmla="*/ 92 w 123"/>
              <a:gd name="T55" fmla="*/ 83 h 108"/>
              <a:gd name="T56" fmla="*/ 94 w 123"/>
              <a:gd name="T57" fmla="*/ 85 h 108"/>
              <a:gd name="T58" fmla="*/ 63 w 123"/>
              <a:gd name="T59" fmla="*/ 88 h 108"/>
              <a:gd name="T60" fmla="*/ 63 w 123"/>
              <a:gd name="T61" fmla="*/ 83 h 108"/>
              <a:gd name="T62" fmla="*/ 103 w 123"/>
              <a:gd name="T63" fmla="*/ 58 h 108"/>
              <a:gd name="T64" fmla="*/ 106 w 123"/>
              <a:gd name="T65" fmla="*/ 61 h 108"/>
              <a:gd name="T66" fmla="*/ 63 w 123"/>
              <a:gd name="T67" fmla="*/ 63 h 108"/>
              <a:gd name="T68" fmla="*/ 63 w 123"/>
              <a:gd name="T69" fmla="*/ 58 h 108"/>
              <a:gd name="T70" fmla="*/ 103 w 123"/>
              <a:gd name="T71" fmla="*/ 70 h 108"/>
              <a:gd name="T72" fmla="*/ 106 w 123"/>
              <a:gd name="T73" fmla="*/ 73 h 108"/>
              <a:gd name="T74" fmla="*/ 63 w 123"/>
              <a:gd name="T75" fmla="*/ 76 h 108"/>
              <a:gd name="T76" fmla="*/ 63 w 123"/>
              <a:gd name="T77" fmla="*/ 70 h 108"/>
              <a:gd name="T78" fmla="*/ 106 w 123"/>
              <a:gd name="T79" fmla="*/ 15 h 108"/>
              <a:gd name="T80" fmla="*/ 111 w 123"/>
              <a:gd name="T81" fmla="*/ 19 h 108"/>
              <a:gd name="T82" fmla="*/ 101 w 123"/>
              <a:gd name="T83" fmla="*/ 19 h 108"/>
              <a:gd name="T84" fmla="*/ 94 w 123"/>
              <a:gd name="T85" fmla="*/ 15 h 108"/>
              <a:gd name="T86" fmla="*/ 99 w 123"/>
              <a:gd name="T87" fmla="*/ 19 h 108"/>
              <a:gd name="T88" fmla="*/ 90 w 123"/>
              <a:gd name="T89" fmla="*/ 19 h 108"/>
              <a:gd name="T90" fmla="*/ 83 w 123"/>
              <a:gd name="T91" fmla="*/ 15 h 108"/>
              <a:gd name="T92" fmla="*/ 88 w 123"/>
              <a:gd name="T93" fmla="*/ 19 h 108"/>
              <a:gd name="T94" fmla="*/ 78 w 123"/>
              <a:gd name="T95" fmla="*/ 19 h 108"/>
              <a:gd name="T96" fmla="*/ 10 w 123"/>
              <a:gd name="T97" fmla="*/ 29 h 108"/>
              <a:gd name="T98" fmla="*/ 113 w 123"/>
              <a:gd name="T99" fmla="*/ 29 h 108"/>
              <a:gd name="T100" fmla="*/ 10 w 123"/>
              <a:gd name="T101" fmla="*/ 1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3" h="108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1" y="0"/>
                  <a:pt x="123" y="2"/>
                  <a:pt x="123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6"/>
                  <a:pt x="121" y="108"/>
                  <a:pt x="118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3" y="108"/>
                  <a:pt x="0" y="106"/>
                  <a:pt x="0" y="10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6"/>
                  <a:pt x="2" y="75"/>
                  <a:pt x="3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5"/>
                  <a:pt x="28" y="76"/>
                  <a:pt x="28" y="77"/>
                </a:cubicBezTo>
                <a:cubicBezTo>
                  <a:pt x="28" y="84"/>
                  <a:pt x="28" y="84"/>
                  <a:pt x="28" y="84"/>
                </a:cubicBezTo>
                <a:cubicBezTo>
                  <a:pt x="46" y="67"/>
                  <a:pt x="46" y="67"/>
                  <a:pt x="46" y="67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8"/>
                  <a:pt x="27" y="59"/>
                  <a:pt x="26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2" y="59"/>
                  <a:pt x="0" y="58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10" y="80"/>
                </a:moveTo>
                <a:cubicBezTo>
                  <a:pt x="10" y="80"/>
                  <a:pt x="10" y="80"/>
                  <a:pt x="10" y="80"/>
                </a:cubicBezTo>
                <a:cubicBezTo>
                  <a:pt x="10" y="99"/>
                  <a:pt x="10" y="99"/>
                  <a:pt x="10" y="99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53"/>
                  <a:pt x="10" y="53"/>
                  <a:pt x="10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1"/>
                  <a:pt x="24" y="40"/>
                  <a:pt x="26" y="40"/>
                </a:cubicBezTo>
                <a:cubicBezTo>
                  <a:pt x="26" y="40"/>
                  <a:pt x="27" y="40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6"/>
                  <a:pt x="53" y="68"/>
                  <a:pt x="52" y="69"/>
                </a:cubicBezTo>
                <a:cubicBezTo>
                  <a:pt x="28" y="93"/>
                  <a:pt x="28" y="93"/>
                  <a:pt x="28" y="93"/>
                </a:cubicBezTo>
                <a:cubicBezTo>
                  <a:pt x="27" y="94"/>
                  <a:pt x="25" y="94"/>
                  <a:pt x="24" y="93"/>
                </a:cubicBezTo>
                <a:cubicBezTo>
                  <a:pt x="23" y="92"/>
                  <a:pt x="23" y="92"/>
                  <a:pt x="23" y="91"/>
                </a:cubicBezTo>
                <a:cubicBezTo>
                  <a:pt x="23" y="80"/>
                  <a:pt x="23" y="80"/>
                  <a:pt x="23" y="80"/>
                </a:cubicBezTo>
                <a:cubicBezTo>
                  <a:pt x="10" y="80"/>
                  <a:pt x="10" y="80"/>
                  <a:pt x="10" y="80"/>
                </a:cubicBezTo>
                <a:close/>
                <a:moveTo>
                  <a:pt x="103" y="45"/>
                </a:moveTo>
                <a:cubicBezTo>
                  <a:pt x="103" y="45"/>
                  <a:pt x="103" y="45"/>
                  <a:pt x="103" y="45"/>
                </a:cubicBezTo>
                <a:cubicBezTo>
                  <a:pt x="104" y="45"/>
                  <a:pt x="106" y="47"/>
                  <a:pt x="106" y="48"/>
                </a:cubicBezTo>
                <a:cubicBezTo>
                  <a:pt x="106" y="50"/>
                  <a:pt x="104" y="51"/>
                  <a:pt x="10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1"/>
                  <a:pt x="60" y="50"/>
                  <a:pt x="60" y="48"/>
                </a:cubicBezTo>
                <a:cubicBezTo>
                  <a:pt x="60" y="47"/>
                  <a:pt x="61" y="45"/>
                  <a:pt x="63" y="45"/>
                </a:cubicBezTo>
                <a:cubicBezTo>
                  <a:pt x="103" y="45"/>
                  <a:pt x="103" y="45"/>
                  <a:pt x="103" y="45"/>
                </a:cubicBezTo>
                <a:close/>
                <a:moveTo>
                  <a:pt x="92" y="83"/>
                </a:moveTo>
                <a:cubicBezTo>
                  <a:pt x="92" y="83"/>
                  <a:pt x="92" y="83"/>
                  <a:pt x="92" y="83"/>
                </a:cubicBezTo>
                <a:cubicBezTo>
                  <a:pt x="93" y="83"/>
                  <a:pt x="94" y="84"/>
                  <a:pt x="94" y="85"/>
                </a:cubicBezTo>
                <a:cubicBezTo>
                  <a:pt x="94" y="87"/>
                  <a:pt x="93" y="88"/>
                  <a:pt x="92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1" y="88"/>
                  <a:pt x="60" y="87"/>
                  <a:pt x="60" y="85"/>
                </a:cubicBezTo>
                <a:cubicBezTo>
                  <a:pt x="60" y="84"/>
                  <a:pt x="61" y="83"/>
                  <a:pt x="63" y="83"/>
                </a:cubicBezTo>
                <a:cubicBezTo>
                  <a:pt x="92" y="83"/>
                  <a:pt x="92" y="83"/>
                  <a:pt x="92" y="83"/>
                </a:cubicBezTo>
                <a:close/>
                <a:moveTo>
                  <a:pt x="103" y="58"/>
                </a:moveTo>
                <a:cubicBezTo>
                  <a:pt x="103" y="58"/>
                  <a:pt x="103" y="58"/>
                  <a:pt x="103" y="58"/>
                </a:cubicBezTo>
                <a:cubicBezTo>
                  <a:pt x="104" y="58"/>
                  <a:pt x="106" y="59"/>
                  <a:pt x="106" y="61"/>
                </a:cubicBezTo>
                <a:cubicBezTo>
                  <a:pt x="106" y="62"/>
                  <a:pt x="104" y="63"/>
                  <a:pt x="103" y="63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3"/>
                  <a:pt x="60" y="62"/>
                  <a:pt x="60" y="61"/>
                </a:cubicBezTo>
                <a:cubicBezTo>
                  <a:pt x="60" y="59"/>
                  <a:pt x="61" y="58"/>
                  <a:pt x="63" y="58"/>
                </a:cubicBezTo>
                <a:cubicBezTo>
                  <a:pt x="103" y="58"/>
                  <a:pt x="103" y="58"/>
                  <a:pt x="103" y="58"/>
                </a:cubicBezTo>
                <a:close/>
                <a:moveTo>
                  <a:pt x="103" y="70"/>
                </a:moveTo>
                <a:cubicBezTo>
                  <a:pt x="103" y="70"/>
                  <a:pt x="103" y="70"/>
                  <a:pt x="103" y="70"/>
                </a:cubicBezTo>
                <a:cubicBezTo>
                  <a:pt x="104" y="70"/>
                  <a:pt x="106" y="71"/>
                  <a:pt x="106" y="73"/>
                </a:cubicBezTo>
                <a:cubicBezTo>
                  <a:pt x="106" y="75"/>
                  <a:pt x="104" y="76"/>
                  <a:pt x="103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1" y="76"/>
                  <a:pt x="60" y="75"/>
                  <a:pt x="60" y="73"/>
                </a:cubicBezTo>
                <a:cubicBezTo>
                  <a:pt x="60" y="71"/>
                  <a:pt x="61" y="70"/>
                  <a:pt x="63" y="70"/>
                </a:cubicBezTo>
                <a:cubicBezTo>
                  <a:pt x="103" y="70"/>
                  <a:pt x="103" y="70"/>
                  <a:pt x="103" y="70"/>
                </a:cubicBezTo>
                <a:close/>
                <a:moveTo>
                  <a:pt x="106" y="15"/>
                </a:moveTo>
                <a:cubicBezTo>
                  <a:pt x="106" y="15"/>
                  <a:pt x="106" y="15"/>
                  <a:pt x="106" y="15"/>
                </a:cubicBezTo>
                <a:cubicBezTo>
                  <a:pt x="108" y="15"/>
                  <a:pt x="111" y="17"/>
                  <a:pt x="111" y="19"/>
                </a:cubicBezTo>
                <a:cubicBezTo>
                  <a:pt x="111" y="22"/>
                  <a:pt x="108" y="24"/>
                  <a:pt x="106" y="24"/>
                </a:cubicBezTo>
                <a:cubicBezTo>
                  <a:pt x="103" y="24"/>
                  <a:pt x="101" y="22"/>
                  <a:pt x="101" y="19"/>
                </a:cubicBezTo>
                <a:cubicBezTo>
                  <a:pt x="101" y="17"/>
                  <a:pt x="103" y="15"/>
                  <a:pt x="106" y="15"/>
                </a:cubicBezTo>
                <a:close/>
                <a:moveTo>
                  <a:pt x="94" y="15"/>
                </a:moveTo>
                <a:cubicBezTo>
                  <a:pt x="94" y="15"/>
                  <a:pt x="94" y="15"/>
                  <a:pt x="94" y="15"/>
                </a:cubicBezTo>
                <a:cubicBezTo>
                  <a:pt x="97" y="15"/>
                  <a:pt x="99" y="17"/>
                  <a:pt x="99" y="19"/>
                </a:cubicBezTo>
                <a:cubicBezTo>
                  <a:pt x="99" y="22"/>
                  <a:pt x="97" y="24"/>
                  <a:pt x="94" y="24"/>
                </a:cubicBezTo>
                <a:cubicBezTo>
                  <a:pt x="92" y="24"/>
                  <a:pt x="90" y="22"/>
                  <a:pt x="90" y="19"/>
                </a:cubicBezTo>
                <a:cubicBezTo>
                  <a:pt x="90" y="17"/>
                  <a:pt x="92" y="15"/>
                  <a:pt x="94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5"/>
                </a:cubicBezTo>
                <a:cubicBezTo>
                  <a:pt x="85" y="15"/>
                  <a:pt x="88" y="17"/>
                  <a:pt x="88" y="19"/>
                </a:cubicBezTo>
                <a:cubicBezTo>
                  <a:pt x="88" y="22"/>
                  <a:pt x="85" y="24"/>
                  <a:pt x="83" y="24"/>
                </a:cubicBezTo>
                <a:cubicBezTo>
                  <a:pt x="80" y="24"/>
                  <a:pt x="78" y="22"/>
                  <a:pt x="78" y="19"/>
                </a:cubicBezTo>
                <a:cubicBezTo>
                  <a:pt x="78" y="17"/>
                  <a:pt x="80" y="15"/>
                  <a:pt x="83" y="15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29"/>
                  <a:pt x="10" y="29"/>
                  <a:pt x="10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7FF44-2C2B-4FFB-AD78-BBC5DA6A0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38" y="3048174"/>
            <a:ext cx="1747837" cy="1620837"/>
          </a:xfrm>
          <a:prstGeom prst="rect">
            <a:avLst/>
          </a:prstGeom>
        </p:spPr>
      </p:pic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6048375" y="3546474"/>
            <a:ext cx="587375" cy="587375"/>
          </a:xfrm>
          <a:prstGeom prst="ellipse">
            <a:avLst/>
          </a:pr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6639" name="Freeform 15"/>
          <p:cNvSpPr>
            <a:spLocks noEditPoints="1"/>
          </p:cNvSpPr>
          <p:nvPr/>
        </p:nvSpPr>
        <p:spPr bwMode="auto">
          <a:xfrm>
            <a:off x="6226175" y="3744913"/>
            <a:ext cx="231775" cy="190500"/>
          </a:xfrm>
          <a:custGeom>
            <a:avLst/>
            <a:gdLst>
              <a:gd name="T0" fmla="*/ 0 w 111"/>
              <a:gd name="T1" fmla="*/ 72 h 91"/>
              <a:gd name="T2" fmla="*/ 11 w 111"/>
              <a:gd name="T3" fmla="*/ 67 h 91"/>
              <a:gd name="T4" fmla="*/ 38 w 111"/>
              <a:gd name="T5" fmla="*/ 49 h 91"/>
              <a:gd name="T6" fmla="*/ 44 w 111"/>
              <a:gd name="T7" fmla="*/ 57 h 91"/>
              <a:gd name="T8" fmla="*/ 11 w 111"/>
              <a:gd name="T9" fmla="*/ 77 h 91"/>
              <a:gd name="T10" fmla="*/ 110 w 111"/>
              <a:gd name="T11" fmla="*/ 21 h 91"/>
              <a:gd name="T12" fmla="*/ 102 w 111"/>
              <a:gd name="T13" fmla="*/ 28 h 91"/>
              <a:gd name="T14" fmla="*/ 90 w 111"/>
              <a:gd name="T15" fmla="*/ 36 h 91"/>
              <a:gd name="T16" fmla="*/ 89 w 111"/>
              <a:gd name="T17" fmla="*/ 23 h 91"/>
              <a:gd name="T18" fmla="*/ 78 w 111"/>
              <a:gd name="T19" fmla="*/ 23 h 91"/>
              <a:gd name="T20" fmla="*/ 55 w 111"/>
              <a:gd name="T21" fmla="*/ 40 h 91"/>
              <a:gd name="T22" fmla="*/ 78 w 111"/>
              <a:gd name="T23" fmla="*/ 14 h 91"/>
              <a:gd name="T24" fmla="*/ 89 w 111"/>
              <a:gd name="T25" fmla="*/ 14 h 91"/>
              <a:gd name="T26" fmla="*/ 92 w 111"/>
              <a:gd name="T27" fmla="*/ 0 h 91"/>
              <a:gd name="T28" fmla="*/ 102 w 111"/>
              <a:gd name="T29" fmla="*/ 9 h 91"/>
              <a:gd name="T30" fmla="*/ 110 w 111"/>
              <a:gd name="T31" fmla="*/ 21 h 91"/>
              <a:gd name="T32" fmla="*/ 104 w 111"/>
              <a:gd name="T33" fmla="*/ 19 h 91"/>
              <a:gd name="T34" fmla="*/ 95 w 111"/>
              <a:gd name="T35" fmla="*/ 10 h 91"/>
              <a:gd name="T36" fmla="*/ 104 w 111"/>
              <a:gd name="T37" fmla="*/ 19 h 91"/>
              <a:gd name="T38" fmla="*/ 110 w 111"/>
              <a:gd name="T39" fmla="*/ 74 h 91"/>
              <a:gd name="T40" fmla="*/ 94 w 111"/>
              <a:gd name="T41" fmla="*/ 89 h 91"/>
              <a:gd name="T42" fmla="*/ 89 w 111"/>
              <a:gd name="T43" fmla="*/ 87 h 91"/>
              <a:gd name="T44" fmla="*/ 84 w 111"/>
              <a:gd name="T45" fmla="*/ 77 h 91"/>
              <a:gd name="T46" fmla="*/ 44 w 111"/>
              <a:gd name="T47" fmla="*/ 48 h 91"/>
              <a:gd name="T48" fmla="*/ 11 w 111"/>
              <a:gd name="T49" fmla="*/ 23 h 91"/>
              <a:gd name="T50" fmla="*/ 0 w 111"/>
              <a:gd name="T51" fmla="*/ 19 h 91"/>
              <a:gd name="T52" fmla="*/ 11 w 111"/>
              <a:gd name="T53" fmla="*/ 14 h 91"/>
              <a:gd name="T54" fmla="*/ 51 w 111"/>
              <a:gd name="T55" fmla="*/ 42 h 91"/>
              <a:gd name="T56" fmla="*/ 84 w 111"/>
              <a:gd name="T57" fmla="*/ 67 h 91"/>
              <a:gd name="T58" fmla="*/ 89 w 111"/>
              <a:gd name="T59" fmla="*/ 57 h 91"/>
              <a:gd name="T60" fmla="*/ 94 w 111"/>
              <a:gd name="T61" fmla="*/ 54 h 91"/>
              <a:gd name="T62" fmla="*/ 110 w 111"/>
              <a:gd name="T63" fmla="*/ 70 h 91"/>
              <a:gd name="T64" fmla="*/ 110 w 111"/>
              <a:gd name="T65" fmla="*/ 74 h 91"/>
              <a:gd name="T66" fmla="*/ 104 w 111"/>
              <a:gd name="T67" fmla="*/ 72 h 91"/>
              <a:gd name="T68" fmla="*/ 95 w 111"/>
              <a:gd name="T69" fmla="*/ 63 h 91"/>
              <a:gd name="T70" fmla="*/ 104 w 111"/>
              <a:gd name="T71" fmla="*/ 7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91">
                <a:moveTo>
                  <a:pt x="5" y="77"/>
                </a:moveTo>
                <a:cubicBezTo>
                  <a:pt x="2" y="77"/>
                  <a:pt x="0" y="75"/>
                  <a:pt x="0" y="72"/>
                </a:cubicBezTo>
                <a:cubicBezTo>
                  <a:pt x="0" y="69"/>
                  <a:pt x="2" y="67"/>
                  <a:pt x="5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23" y="67"/>
                  <a:pt x="31" y="59"/>
                  <a:pt x="38" y="49"/>
                </a:cubicBezTo>
                <a:cubicBezTo>
                  <a:pt x="40" y="51"/>
                  <a:pt x="40" y="51"/>
                  <a:pt x="40" y="51"/>
                </a:cubicBezTo>
                <a:cubicBezTo>
                  <a:pt x="41" y="53"/>
                  <a:pt x="43" y="55"/>
                  <a:pt x="44" y="57"/>
                </a:cubicBezTo>
                <a:cubicBezTo>
                  <a:pt x="36" y="68"/>
                  <a:pt x="27" y="77"/>
                  <a:pt x="17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77"/>
                  <a:pt x="5" y="77"/>
                  <a:pt x="5" y="77"/>
                </a:cubicBezTo>
                <a:close/>
                <a:moveTo>
                  <a:pt x="110" y="21"/>
                </a:moveTo>
                <a:cubicBezTo>
                  <a:pt x="110" y="21"/>
                  <a:pt x="110" y="21"/>
                  <a:pt x="110" y="21"/>
                </a:cubicBezTo>
                <a:cubicBezTo>
                  <a:pt x="102" y="28"/>
                  <a:pt x="102" y="28"/>
                  <a:pt x="102" y="28"/>
                </a:cubicBezTo>
                <a:cubicBezTo>
                  <a:pt x="94" y="36"/>
                  <a:pt x="94" y="36"/>
                  <a:pt x="94" y="36"/>
                </a:cubicBezTo>
                <a:cubicBezTo>
                  <a:pt x="93" y="37"/>
                  <a:pt x="91" y="37"/>
                  <a:pt x="90" y="36"/>
                </a:cubicBezTo>
                <a:cubicBezTo>
                  <a:pt x="90" y="35"/>
                  <a:pt x="89" y="35"/>
                  <a:pt x="89" y="34"/>
                </a:cubicBezTo>
                <a:cubicBezTo>
                  <a:pt x="89" y="23"/>
                  <a:pt x="89" y="23"/>
                  <a:pt x="89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78" y="23"/>
                  <a:pt x="78" y="23"/>
                  <a:pt x="78" y="23"/>
                </a:cubicBezTo>
                <a:cubicBezTo>
                  <a:pt x="71" y="23"/>
                  <a:pt x="64" y="32"/>
                  <a:pt x="56" y="41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38"/>
                  <a:pt x="52" y="36"/>
                  <a:pt x="50" y="34"/>
                </a:cubicBezTo>
                <a:cubicBezTo>
                  <a:pt x="59" y="23"/>
                  <a:pt x="68" y="14"/>
                  <a:pt x="78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89" y="1"/>
                  <a:pt x="91" y="0"/>
                  <a:pt x="92" y="0"/>
                </a:cubicBezTo>
                <a:cubicBezTo>
                  <a:pt x="93" y="0"/>
                  <a:pt x="94" y="1"/>
                  <a:pt x="94" y="1"/>
                </a:cubicBezTo>
                <a:cubicBezTo>
                  <a:pt x="102" y="9"/>
                  <a:pt x="102" y="9"/>
                  <a:pt x="102" y="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9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lose/>
                <a:moveTo>
                  <a:pt x="104" y="19"/>
                </a:moveTo>
                <a:cubicBezTo>
                  <a:pt x="104" y="19"/>
                  <a:pt x="104" y="19"/>
                  <a:pt x="104" y="19"/>
                </a:cubicBezTo>
                <a:cubicBezTo>
                  <a:pt x="101" y="16"/>
                  <a:pt x="98" y="13"/>
                  <a:pt x="95" y="10"/>
                </a:cubicBezTo>
                <a:cubicBezTo>
                  <a:pt x="95" y="27"/>
                  <a:pt x="95" y="27"/>
                  <a:pt x="95" y="27"/>
                </a:cubicBezTo>
                <a:cubicBezTo>
                  <a:pt x="98" y="24"/>
                  <a:pt x="101" y="21"/>
                  <a:pt x="104" y="19"/>
                </a:cubicBezTo>
                <a:close/>
                <a:moveTo>
                  <a:pt x="110" y="74"/>
                </a:moveTo>
                <a:cubicBezTo>
                  <a:pt x="110" y="74"/>
                  <a:pt x="110" y="74"/>
                  <a:pt x="110" y="74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94" y="89"/>
                  <a:pt x="94" y="89"/>
                  <a:pt x="94" y="89"/>
                </a:cubicBezTo>
                <a:cubicBezTo>
                  <a:pt x="93" y="91"/>
                  <a:pt x="91" y="91"/>
                  <a:pt x="90" y="89"/>
                </a:cubicBezTo>
                <a:cubicBezTo>
                  <a:pt x="90" y="89"/>
                  <a:pt x="89" y="88"/>
                  <a:pt x="89" y="87"/>
                </a:cubicBezTo>
                <a:cubicBezTo>
                  <a:pt x="89" y="77"/>
                  <a:pt x="89" y="77"/>
                  <a:pt x="89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78" y="77"/>
                  <a:pt x="78" y="77"/>
                  <a:pt x="78" y="77"/>
                </a:cubicBezTo>
                <a:cubicBezTo>
                  <a:pt x="65" y="77"/>
                  <a:pt x="54" y="62"/>
                  <a:pt x="44" y="48"/>
                </a:cubicBezTo>
                <a:cubicBezTo>
                  <a:pt x="34" y="36"/>
                  <a:pt x="25" y="23"/>
                  <a:pt x="17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2" y="23"/>
                  <a:pt x="0" y="21"/>
                  <a:pt x="0" y="19"/>
                </a:cubicBezTo>
                <a:cubicBezTo>
                  <a:pt x="0" y="16"/>
                  <a:pt x="2" y="14"/>
                  <a:pt x="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29" y="14"/>
                  <a:pt x="40" y="28"/>
                  <a:pt x="51" y="42"/>
                </a:cubicBezTo>
                <a:cubicBezTo>
                  <a:pt x="60" y="55"/>
                  <a:pt x="70" y="67"/>
                  <a:pt x="78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5"/>
                  <a:pt x="91" y="54"/>
                  <a:pt x="92" y="54"/>
                </a:cubicBezTo>
                <a:cubicBezTo>
                  <a:pt x="93" y="54"/>
                  <a:pt x="94" y="54"/>
                  <a:pt x="94" y="54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70"/>
                  <a:pt x="110" y="70"/>
                  <a:pt x="110" y="70"/>
                </a:cubicBezTo>
                <a:cubicBezTo>
                  <a:pt x="111" y="71"/>
                  <a:pt x="111" y="73"/>
                  <a:pt x="110" y="74"/>
                </a:cubicBezTo>
                <a:cubicBezTo>
                  <a:pt x="110" y="74"/>
                  <a:pt x="110" y="74"/>
                  <a:pt x="110" y="74"/>
                </a:cubicBezTo>
                <a:close/>
                <a:moveTo>
                  <a:pt x="104" y="72"/>
                </a:moveTo>
                <a:cubicBezTo>
                  <a:pt x="104" y="72"/>
                  <a:pt x="104" y="72"/>
                  <a:pt x="104" y="72"/>
                </a:cubicBezTo>
                <a:cubicBezTo>
                  <a:pt x="98" y="66"/>
                  <a:pt x="98" y="66"/>
                  <a:pt x="98" y="66"/>
                </a:cubicBezTo>
                <a:cubicBezTo>
                  <a:pt x="95" y="63"/>
                  <a:pt x="95" y="63"/>
                  <a:pt x="95" y="63"/>
                </a:cubicBezTo>
                <a:cubicBezTo>
                  <a:pt x="95" y="81"/>
                  <a:pt x="95" y="81"/>
                  <a:pt x="95" y="81"/>
                </a:cubicBezTo>
                <a:cubicBezTo>
                  <a:pt x="98" y="78"/>
                  <a:pt x="101" y="75"/>
                  <a:pt x="10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67E558-D87D-4EFE-880C-A89C9FCF2A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72" y="1357029"/>
            <a:ext cx="1796305" cy="1676731"/>
          </a:xfrm>
          <a:prstGeom prst="rect">
            <a:avLst/>
          </a:prstGeom>
        </p:spPr>
      </p:pic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2497137" y="1912937"/>
            <a:ext cx="587375" cy="590550"/>
          </a:xfrm>
          <a:prstGeom prst="ellipse">
            <a:avLst/>
          </a:pr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6640" name="Freeform 16"/>
          <p:cNvSpPr>
            <a:spLocks noEditPoints="1"/>
          </p:cNvSpPr>
          <p:nvPr/>
        </p:nvSpPr>
        <p:spPr bwMode="auto">
          <a:xfrm>
            <a:off x="2660650" y="2074863"/>
            <a:ext cx="260350" cy="269875"/>
          </a:xfrm>
          <a:custGeom>
            <a:avLst/>
            <a:gdLst>
              <a:gd name="T0" fmla="*/ 105 w 123"/>
              <a:gd name="T1" fmla="*/ 18 h 128"/>
              <a:gd name="T2" fmla="*/ 108 w 123"/>
              <a:gd name="T3" fmla="*/ 101 h 128"/>
              <a:gd name="T4" fmla="*/ 113 w 123"/>
              <a:gd name="T5" fmla="*/ 64 h 128"/>
              <a:gd name="T6" fmla="*/ 92 w 123"/>
              <a:gd name="T7" fmla="*/ 86 h 128"/>
              <a:gd name="T8" fmla="*/ 90 w 123"/>
              <a:gd name="T9" fmla="*/ 64 h 128"/>
              <a:gd name="T10" fmla="*/ 36 w 123"/>
              <a:gd name="T11" fmla="*/ 85 h 128"/>
              <a:gd name="T12" fmla="*/ 28 w 123"/>
              <a:gd name="T13" fmla="*/ 64 h 128"/>
              <a:gd name="T14" fmla="*/ 22 w 123"/>
              <a:gd name="T15" fmla="*/ 94 h 128"/>
              <a:gd name="T16" fmla="*/ 0 w 123"/>
              <a:gd name="T17" fmla="*/ 61 h 128"/>
              <a:gd name="T18" fmla="*/ 62 w 123"/>
              <a:gd name="T19" fmla="*/ 0 h 128"/>
              <a:gd name="T20" fmla="*/ 80 w 123"/>
              <a:gd name="T21" fmla="*/ 111 h 128"/>
              <a:gd name="T22" fmla="*/ 76 w 123"/>
              <a:gd name="T23" fmla="*/ 128 h 128"/>
              <a:gd name="T24" fmla="*/ 48 w 123"/>
              <a:gd name="T25" fmla="*/ 128 h 128"/>
              <a:gd name="T26" fmla="*/ 43 w 123"/>
              <a:gd name="T27" fmla="*/ 123 h 128"/>
              <a:gd name="T28" fmla="*/ 29 w 123"/>
              <a:gd name="T29" fmla="*/ 111 h 128"/>
              <a:gd name="T30" fmla="*/ 25 w 123"/>
              <a:gd name="T31" fmla="*/ 103 h 128"/>
              <a:gd name="T32" fmla="*/ 65 w 123"/>
              <a:gd name="T33" fmla="*/ 70 h 128"/>
              <a:gd name="T34" fmla="*/ 98 w 123"/>
              <a:gd name="T35" fmla="*/ 103 h 128"/>
              <a:gd name="T36" fmla="*/ 94 w 123"/>
              <a:gd name="T37" fmla="*/ 111 h 128"/>
              <a:gd name="T38" fmla="*/ 80 w 123"/>
              <a:gd name="T39" fmla="*/ 111 h 128"/>
              <a:gd name="T40" fmla="*/ 71 w 123"/>
              <a:gd name="T41" fmla="*/ 119 h 128"/>
              <a:gd name="T42" fmla="*/ 71 w 123"/>
              <a:gd name="T43" fmla="*/ 106 h 128"/>
              <a:gd name="T44" fmla="*/ 83 w 123"/>
              <a:gd name="T45" fmla="*/ 101 h 128"/>
              <a:gd name="T46" fmla="*/ 40 w 123"/>
              <a:gd name="T47" fmla="*/ 101 h 128"/>
              <a:gd name="T48" fmla="*/ 48 w 123"/>
              <a:gd name="T49" fmla="*/ 101 h 128"/>
              <a:gd name="T50" fmla="*/ 52 w 123"/>
              <a:gd name="T51" fmla="*/ 119 h 128"/>
              <a:gd name="T52" fmla="*/ 98 w 123"/>
              <a:gd name="T53" fmla="*/ 25 h 128"/>
              <a:gd name="T54" fmla="*/ 97 w 123"/>
              <a:gd name="T55" fmla="*/ 23 h 128"/>
              <a:gd name="T56" fmla="*/ 95 w 123"/>
              <a:gd name="T57" fmla="*/ 58 h 128"/>
              <a:gd name="T58" fmla="*/ 98 w 123"/>
              <a:gd name="T59" fmla="*/ 25 h 128"/>
              <a:gd name="T60" fmla="*/ 92 w 123"/>
              <a:gd name="T61" fmla="*/ 20 h 128"/>
              <a:gd name="T62" fmla="*/ 86 w 123"/>
              <a:gd name="T63" fmla="*/ 20 h 128"/>
              <a:gd name="T64" fmla="*/ 92 w 123"/>
              <a:gd name="T65" fmla="*/ 20 h 128"/>
              <a:gd name="T66" fmla="*/ 70 w 123"/>
              <a:gd name="T67" fmla="*/ 10 h 128"/>
              <a:gd name="T68" fmla="*/ 64 w 123"/>
              <a:gd name="T69" fmla="*/ 29 h 128"/>
              <a:gd name="T70" fmla="*/ 82 w 123"/>
              <a:gd name="T71" fmla="*/ 25 h 128"/>
              <a:gd name="T72" fmla="*/ 70 w 123"/>
              <a:gd name="T73" fmla="*/ 10 h 128"/>
              <a:gd name="T74" fmla="*/ 59 w 123"/>
              <a:gd name="T75" fmla="*/ 10 h 128"/>
              <a:gd name="T76" fmla="*/ 42 w 123"/>
              <a:gd name="T77" fmla="*/ 23 h 128"/>
              <a:gd name="T78" fmla="*/ 43 w 123"/>
              <a:gd name="T79" fmla="*/ 26 h 128"/>
              <a:gd name="T80" fmla="*/ 59 w 123"/>
              <a:gd name="T81" fmla="*/ 10 h 128"/>
              <a:gd name="T82" fmla="*/ 41 w 123"/>
              <a:gd name="T83" fmla="*/ 14 h 128"/>
              <a:gd name="T84" fmla="*/ 36 w 123"/>
              <a:gd name="T85" fmla="*/ 23 h 128"/>
              <a:gd name="T86" fmla="*/ 41 w 123"/>
              <a:gd name="T87" fmla="*/ 14 h 128"/>
              <a:gd name="T88" fmla="*/ 26 w 123"/>
              <a:gd name="T89" fmla="*/ 23 h 128"/>
              <a:gd name="T90" fmla="*/ 10 w 123"/>
              <a:gd name="T91" fmla="*/ 58 h 128"/>
              <a:gd name="T92" fmla="*/ 33 w 123"/>
              <a:gd name="T93" fmla="*/ 28 h 128"/>
              <a:gd name="T94" fmla="*/ 85 w 123"/>
              <a:gd name="T95" fmla="*/ 30 h 128"/>
              <a:gd name="T96" fmla="*/ 82 w 123"/>
              <a:gd name="T97" fmla="*/ 31 h 128"/>
              <a:gd name="T98" fmla="*/ 64 w 123"/>
              <a:gd name="T99" fmla="*/ 58 h 128"/>
              <a:gd name="T100" fmla="*/ 85 w 123"/>
              <a:gd name="T101" fmla="*/ 30 h 128"/>
              <a:gd name="T102" fmla="*/ 59 w 123"/>
              <a:gd name="T103" fmla="*/ 35 h 128"/>
              <a:gd name="T104" fmla="*/ 39 w 123"/>
              <a:gd name="T105" fmla="*/ 30 h 128"/>
              <a:gd name="T106" fmla="*/ 59 w 123"/>
              <a:gd name="T107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3" h="128">
                <a:moveTo>
                  <a:pt x="62" y="0"/>
                </a:moveTo>
                <a:cubicBezTo>
                  <a:pt x="78" y="0"/>
                  <a:pt x="94" y="7"/>
                  <a:pt x="105" y="18"/>
                </a:cubicBezTo>
                <a:cubicBezTo>
                  <a:pt x="116" y="29"/>
                  <a:pt x="123" y="44"/>
                  <a:pt x="123" y="61"/>
                </a:cubicBezTo>
                <a:cubicBezTo>
                  <a:pt x="123" y="76"/>
                  <a:pt x="117" y="90"/>
                  <a:pt x="108" y="101"/>
                </a:cubicBezTo>
                <a:cubicBezTo>
                  <a:pt x="104" y="105"/>
                  <a:pt x="97" y="99"/>
                  <a:pt x="101" y="95"/>
                </a:cubicBezTo>
                <a:cubicBezTo>
                  <a:pt x="108" y="86"/>
                  <a:pt x="113" y="75"/>
                  <a:pt x="113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94" y="79"/>
                  <a:pt x="92" y="86"/>
                </a:cubicBezTo>
                <a:cubicBezTo>
                  <a:pt x="91" y="90"/>
                  <a:pt x="86" y="88"/>
                  <a:pt x="87" y="85"/>
                </a:cubicBezTo>
                <a:cubicBezTo>
                  <a:pt x="88" y="78"/>
                  <a:pt x="90" y="71"/>
                  <a:pt x="90" y="64"/>
                </a:cubicBezTo>
                <a:cubicBezTo>
                  <a:pt x="67" y="64"/>
                  <a:pt x="57" y="64"/>
                  <a:pt x="33" y="64"/>
                </a:cubicBezTo>
                <a:cubicBezTo>
                  <a:pt x="34" y="71"/>
                  <a:pt x="35" y="78"/>
                  <a:pt x="36" y="85"/>
                </a:cubicBezTo>
                <a:cubicBezTo>
                  <a:pt x="37" y="89"/>
                  <a:pt x="32" y="90"/>
                  <a:pt x="31" y="85"/>
                </a:cubicBezTo>
                <a:cubicBezTo>
                  <a:pt x="29" y="79"/>
                  <a:pt x="28" y="72"/>
                  <a:pt x="28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76"/>
                  <a:pt x="15" y="86"/>
                  <a:pt x="22" y="94"/>
                </a:cubicBezTo>
                <a:cubicBezTo>
                  <a:pt x="26" y="99"/>
                  <a:pt x="19" y="105"/>
                  <a:pt x="15" y="101"/>
                </a:cubicBezTo>
                <a:cubicBezTo>
                  <a:pt x="6" y="90"/>
                  <a:pt x="0" y="76"/>
                  <a:pt x="0" y="61"/>
                </a:cubicBezTo>
                <a:cubicBezTo>
                  <a:pt x="0" y="44"/>
                  <a:pt x="7" y="29"/>
                  <a:pt x="18" y="18"/>
                </a:cubicBezTo>
                <a:cubicBezTo>
                  <a:pt x="29" y="7"/>
                  <a:pt x="45" y="0"/>
                  <a:pt x="62" y="0"/>
                </a:cubicBezTo>
                <a:close/>
                <a:moveTo>
                  <a:pt x="80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6"/>
                  <a:pt x="78" y="128"/>
                  <a:pt x="76" y="128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5" y="128"/>
                  <a:pt x="43" y="126"/>
                  <a:pt x="43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11"/>
                  <a:pt x="43" y="111"/>
                  <a:pt x="43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6" y="111"/>
                  <a:pt x="24" y="109"/>
                  <a:pt x="24" y="106"/>
                </a:cubicBezTo>
                <a:cubicBezTo>
                  <a:pt x="24" y="105"/>
                  <a:pt x="25" y="103"/>
                  <a:pt x="25" y="103"/>
                </a:cubicBezTo>
                <a:cubicBezTo>
                  <a:pt x="58" y="70"/>
                  <a:pt x="58" y="70"/>
                  <a:pt x="58" y="70"/>
                </a:cubicBezTo>
                <a:cubicBezTo>
                  <a:pt x="60" y="68"/>
                  <a:pt x="63" y="68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98" y="103"/>
                  <a:pt x="98" y="103"/>
                  <a:pt x="98" y="103"/>
                </a:cubicBezTo>
                <a:cubicBezTo>
                  <a:pt x="100" y="104"/>
                  <a:pt x="100" y="107"/>
                  <a:pt x="98" y="109"/>
                </a:cubicBezTo>
                <a:cubicBezTo>
                  <a:pt x="97" y="110"/>
                  <a:pt x="96" y="111"/>
                  <a:pt x="94" y="111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80" y="111"/>
                  <a:pt x="80" y="111"/>
                  <a:pt x="80" y="111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3"/>
                  <a:pt x="73" y="101"/>
                  <a:pt x="76" y="10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62" y="80"/>
                  <a:pt x="62" y="80"/>
                  <a:pt x="62" y="80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101"/>
                  <a:pt x="52" y="103"/>
                  <a:pt x="52" y="106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98" y="25"/>
                </a:moveTo>
                <a:cubicBezTo>
                  <a:pt x="98" y="25"/>
                  <a:pt x="98" y="25"/>
                  <a:pt x="98" y="25"/>
                </a:cubicBezTo>
                <a:cubicBezTo>
                  <a:pt x="98" y="24"/>
                  <a:pt x="97" y="24"/>
                  <a:pt x="97" y="23"/>
                </a:cubicBezTo>
                <a:cubicBezTo>
                  <a:pt x="95" y="25"/>
                  <a:pt x="92" y="26"/>
                  <a:pt x="90" y="28"/>
                </a:cubicBezTo>
                <a:cubicBezTo>
                  <a:pt x="93" y="37"/>
                  <a:pt x="95" y="47"/>
                  <a:pt x="95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2" y="45"/>
                  <a:pt x="107" y="33"/>
                  <a:pt x="98" y="25"/>
                </a:cubicBezTo>
                <a:close/>
                <a:moveTo>
                  <a:pt x="92" y="20"/>
                </a:moveTo>
                <a:cubicBezTo>
                  <a:pt x="92" y="20"/>
                  <a:pt x="92" y="20"/>
                  <a:pt x="92" y="20"/>
                </a:cubicBezTo>
                <a:cubicBezTo>
                  <a:pt x="89" y="17"/>
                  <a:pt x="86" y="15"/>
                  <a:pt x="82" y="14"/>
                </a:cubicBezTo>
                <a:cubicBezTo>
                  <a:pt x="83" y="15"/>
                  <a:pt x="85" y="18"/>
                  <a:pt x="86" y="20"/>
                </a:cubicBezTo>
                <a:cubicBezTo>
                  <a:pt x="86" y="21"/>
                  <a:pt x="87" y="22"/>
                  <a:pt x="87" y="23"/>
                </a:cubicBezTo>
                <a:cubicBezTo>
                  <a:pt x="89" y="22"/>
                  <a:pt x="91" y="21"/>
                  <a:pt x="92" y="20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8" y="10"/>
                  <a:pt x="66" y="10"/>
                  <a:pt x="64" y="10"/>
                </a:cubicBezTo>
                <a:cubicBezTo>
                  <a:pt x="64" y="29"/>
                  <a:pt x="64" y="29"/>
                  <a:pt x="64" y="29"/>
                </a:cubicBezTo>
                <a:cubicBezTo>
                  <a:pt x="70" y="29"/>
                  <a:pt x="75" y="28"/>
                  <a:pt x="80" y="26"/>
                </a:cubicBezTo>
                <a:cubicBezTo>
                  <a:pt x="81" y="26"/>
                  <a:pt x="82" y="25"/>
                  <a:pt x="82" y="25"/>
                </a:cubicBezTo>
                <a:cubicBezTo>
                  <a:pt x="82" y="24"/>
                  <a:pt x="81" y="23"/>
                  <a:pt x="81" y="23"/>
                </a:cubicBezTo>
                <a:cubicBezTo>
                  <a:pt x="78" y="17"/>
                  <a:pt x="74" y="13"/>
                  <a:pt x="70" y="10"/>
                </a:cubicBezTo>
                <a:close/>
                <a:moveTo>
                  <a:pt x="59" y="10"/>
                </a:moveTo>
                <a:cubicBezTo>
                  <a:pt x="59" y="10"/>
                  <a:pt x="59" y="10"/>
                  <a:pt x="59" y="10"/>
                </a:cubicBezTo>
                <a:cubicBezTo>
                  <a:pt x="57" y="10"/>
                  <a:pt x="55" y="10"/>
                  <a:pt x="53" y="10"/>
                </a:cubicBezTo>
                <a:cubicBezTo>
                  <a:pt x="49" y="13"/>
                  <a:pt x="45" y="17"/>
                  <a:pt x="42" y="23"/>
                </a:cubicBezTo>
                <a:cubicBezTo>
                  <a:pt x="42" y="23"/>
                  <a:pt x="41" y="24"/>
                  <a:pt x="41" y="25"/>
                </a:cubicBezTo>
                <a:cubicBezTo>
                  <a:pt x="41" y="25"/>
                  <a:pt x="42" y="26"/>
                  <a:pt x="43" y="26"/>
                </a:cubicBezTo>
                <a:cubicBezTo>
                  <a:pt x="48" y="28"/>
                  <a:pt x="53" y="29"/>
                  <a:pt x="59" y="29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37" y="15"/>
                  <a:pt x="34" y="17"/>
                  <a:pt x="31" y="20"/>
                </a:cubicBezTo>
                <a:cubicBezTo>
                  <a:pt x="32" y="21"/>
                  <a:pt x="34" y="22"/>
                  <a:pt x="36" y="23"/>
                </a:cubicBezTo>
                <a:cubicBezTo>
                  <a:pt x="36" y="22"/>
                  <a:pt x="37" y="21"/>
                  <a:pt x="37" y="20"/>
                </a:cubicBezTo>
                <a:cubicBezTo>
                  <a:pt x="38" y="18"/>
                  <a:pt x="40" y="15"/>
                  <a:pt x="41" y="14"/>
                </a:cubicBezTo>
                <a:close/>
                <a:moveTo>
                  <a:pt x="26" y="23"/>
                </a:moveTo>
                <a:cubicBezTo>
                  <a:pt x="26" y="23"/>
                  <a:pt x="26" y="23"/>
                  <a:pt x="26" y="23"/>
                </a:cubicBezTo>
                <a:cubicBezTo>
                  <a:pt x="26" y="24"/>
                  <a:pt x="25" y="24"/>
                  <a:pt x="25" y="25"/>
                </a:cubicBezTo>
                <a:cubicBezTo>
                  <a:pt x="16" y="33"/>
                  <a:pt x="11" y="45"/>
                  <a:pt x="10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47"/>
                  <a:pt x="30" y="37"/>
                  <a:pt x="33" y="28"/>
                </a:cubicBezTo>
                <a:cubicBezTo>
                  <a:pt x="31" y="26"/>
                  <a:pt x="29" y="25"/>
                  <a:pt x="26" y="23"/>
                </a:cubicBezTo>
                <a:close/>
                <a:moveTo>
                  <a:pt x="85" y="30"/>
                </a:moveTo>
                <a:cubicBezTo>
                  <a:pt x="85" y="30"/>
                  <a:pt x="85" y="30"/>
                  <a:pt x="85" y="30"/>
                </a:cubicBezTo>
                <a:cubicBezTo>
                  <a:pt x="84" y="31"/>
                  <a:pt x="83" y="31"/>
                  <a:pt x="82" y="31"/>
                </a:cubicBezTo>
                <a:cubicBezTo>
                  <a:pt x="77" y="33"/>
                  <a:pt x="71" y="35"/>
                  <a:pt x="64" y="35"/>
                </a:cubicBezTo>
                <a:cubicBezTo>
                  <a:pt x="64" y="58"/>
                  <a:pt x="64" y="58"/>
                  <a:pt x="64" y="58"/>
                </a:cubicBezTo>
                <a:cubicBezTo>
                  <a:pt x="90" y="58"/>
                  <a:pt x="90" y="58"/>
                  <a:pt x="90" y="58"/>
                </a:cubicBezTo>
                <a:cubicBezTo>
                  <a:pt x="89" y="48"/>
                  <a:pt x="88" y="38"/>
                  <a:pt x="85" y="30"/>
                </a:cubicBezTo>
                <a:close/>
                <a:moveTo>
                  <a:pt x="59" y="35"/>
                </a:moveTo>
                <a:cubicBezTo>
                  <a:pt x="59" y="35"/>
                  <a:pt x="59" y="35"/>
                  <a:pt x="59" y="35"/>
                </a:cubicBezTo>
                <a:cubicBezTo>
                  <a:pt x="52" y="35"/>
                  <a:pt x="46" y="33"/>
                  <a:pt x="41" y="31"/>
                </a:cubicBezTo>
                <a:cubicBezTo>
                  <a:pt x="40" y="31"/>
                  <a:pt x="39" y="31"/>
                  <a:pt x="39" y="30"/>
                </a:cubicBezTo>
                <a:cubicBezTo>
                  <a:pt x="35" y="38"/>
                  <a:pt x="34" y="48"/>
                  <a:pt x="33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35"/>
                  <a:pt x="59" y="35"/>
                  <a:pt x="5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4" grpId="0"/>
      <p:bldP spid="26645" grpId="0"/>
      <p:bldP spid="26646" grpId="0"/>
      <p:bldP spid="26647" grpId="0"/>
      <p:bldP spid="26636" grpId="0" animBg="1"/>
      <p:bldP spid="26642" grpId="0" animBg="1"/>
      <p:bldP spid="26635" grpId="0" animBg="1"/>
      <p:bldP spid="26641" grpId="0" animBg="1"/>
      <p:bldP spid="26637" grpId="0" animBg="1"/>
      <p:bldP spid="26639" grpId="0" animBg="1"/>
      <p:bldP spid="26634" grpId="0" animBg="1"/>
      <p:bldP spid="266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63833" y="1909304"/>
            <a:ext cx="359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ysClr val="windowText" lastClr="00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感谢聆听</a:t>
            </a:r>
            <a:endParaRPr lang="zh-CN" altLang="en-US" sz="5400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07702" y="1506804"/>
            <a:ext cx="405763" cy="402500"/>
            <a:chOff x="2654069" y="1747007"/>
            <a:chExt cx="405763" cy="4025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657332" y="1748095"/>
              <a:ext cx="402500" cy="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654069" y="1747007"/>
              <a:ext cx="2242" cy="40250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845545" y="2691439"/>
            <a:ext cx="407643" cy="402500"/>
            <a:chOff x="6091912" y="2931642"/>
            <a:chExt cx="407643" cy="4025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091912" y="3334142"/>
              <a:ext cx="402500" cy="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6497313" y="2931642"/>
              <a:ext cx="2242" cy="40250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606934" y="1"/>
            <a:ext cx="5702850" cy="5113569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31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24835" y="-133931"/>
            <a:ext cx="2990230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32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159482" y="-28106"/>
            <a:ext cx="7956295" cy="3689276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33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7293542" y="-133931"/>
            <a:ext cx="1409539" cy="5242603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34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15077" y="1275083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35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06689" y="3019315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36" name="PA_任意多边形 5"/>
          <p:cNvSpPr/>
          <p:nvPr>
            <p:custDataLst>
              <p:tags r:id="rId7"/>
            </p:custDataLst>
          </p:nvPr>
        </p:nvSpPr>
        <p:spPr bwMode="auto">
          <a:xfrm>
            <a:off x="6188794" y="-14054"/>
            <a:ext cx="2956121" cy="496127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</a:endParaRPr>
          </a:p>
        </p:txBody>
      </p:sp>
      <p:sp>
        <p:nvSpPr>
          <p:cNvPr id="37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77614" y="2132312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3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3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3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16"/>
          <p:cNvSpPr>
            <a:spLocks noChangeShapeType="1"/>
          </p:cNvSpPr>
          <p:nvPr/>
        </p:nvSpPr>
        <p:spPr bwMode="auto">
          <a:xfrm flipH="1">
            <a:off x="1351644" y="0"/>
            <a:ext cx="1465529" cy="518057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H="1" flipV="1">
            <a:off x="434819" y="0"/>
            <a:ext cx="2336981" cy="514191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</a:endParaRPr>
          </a:p>
        </p:txBody>
      </p:sp>
      <p:sp>
        <p:nvSpPr>
          <p:cNvPr id="23" name="Freeform 5"/>
          <p:cNvSpPr/>
          <p:nvPr/>
        </p:nvSpPr>
        <p:spPr bwMode="auto">
          <a:xfrm flipH="1" flipV="1">
            <a:off x="-11811" y="185446"/>
            <a:ext cx="2276574" cy="4956466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1687" y="1638245"/>
            <a:ext cx="131065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25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25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9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149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1"/>
          <p:cNvSpPr>
            <a:spLocks noChangeArrowheads="1"/>
          </p:cNvSpPr>
          <p:nvPr/>
        </p:nvSpPr>
        <p:spPr bwMode="auto">
          <a:xfrm>
            <a:off x="4760514" y="937166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32"/>
          <p:cNvSpPr txBox="1">
            <a:spLocks noChangeArrowheads="1"/>
          </p:cNvSpPr>
          <p:nvPr/>
        </p:nvSpPr>
        <p:spPr bwMode="auto">
          <a:xfrm>
            <a:off x="4807616" y="995435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37359" y="1250261"/>
            <a:ext cx="1441420" cy="253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45" dirty="0">
                <a:solidFill>
                  <a:srgbClr val="004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Background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5437359" y="922379"/>
            <a:ext cx="2159395" cy="41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rgbClr val="002C4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项目背景</a:t>
            </a:r>
          </a:p>
        </p:txBody>
      </p:sp>
      <p:sp>
        <p:nvSpPr>
          <p:cNvPr id="29" name="椭圆 1"/>
          <p:cNvSpPr>
            <a:spLocks noChangeArrowheads="1"/>
          </p:cNvSpPr>
          <p:nvPr/>
        </p:nvSpPr>
        <p:spPr bwMode="auto">
          <a:xfrm>
            <a:off x="4760514" y="1864753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32"/>
          <p:cNvSpPr txBox="1">
            <a:spLocks noChangeArrowheads="1"/>
          </p:cNvSpPr>
          <p:nvPr/>
        </p:nvSpPr>
        <p:spPr bwMode="auto">
          <a:xfrm>
            <a:off x="4807616" y="1923022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37359" y="2177849"/>
            <a:ext cx="1463862" cy="253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45" dirty="0">
                <a:solidFill>
                  <a:srgbClr val="004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</a:p>
        </p:txBody>
      </p:sp>
      <p:sp>
        <p:nvSpPr>
          <p:cNvPr id="32" name="TextBox 76"/>
          <p:cNvSpPr txBox="1"/>
          <p:nvPr/>
        </p:nvSpPr>
        <p:spPr>
          <a:xfrm>
            <a:off x="5437359" y="1849967"/>
            <a:ext cx="2159395" cy="41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rgbClr val="002C4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项目简介</a:t>
            </a:r>
          </a:p>
        </p:txBody>
      </p:sp>
      <p:sp>
        <p:nvSpPr>
          <p:cNvPr id="33" name="椭圆 1"/>
          <p:cNvSpPr>
            <a:spLocks noChangeArrowheads="1"/>
          </p:cNvSpPr>
          <p:nvPr/>
        </p:nvSpPr>
        <p:spPr bwMode="auto">
          <a:xfrm>
            <a:off x="4760514" y="2794500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807616" y="2852769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37359" y="3107595"/>
            <a:ext cx="1260281" cy="253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45" dirty="0">
                <a:solidFill>
                  <a:srgbClr val="004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Design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5437359" y="2779714"/>
            <a:ext cx="2159395" cy="41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rgbClr val="002C4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功能设计</a:t>
            </a:r>
          </a:p>
        </p:txBody>
      </p:sp>
      <p:sp>
        <p:nvSpPr>
          <p:cNvPr id="37" name="椭圆 1"/>
          <p:cNvSpPr>
            <a:spLocks noChangeArrowheads="1"/>
          </p:cNvSpPr>
          <p:nvPr/>
        </p:nvSpPr>
        <p:spPr bwMode="auto">
          <a:xfrm>
            <a:off x="4760514" y="3718976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4807616" y="3777246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37359" y="4032072"/>
            <a:ext cx="1047082" cy="253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45" dirty="0">
                <a:solidFill>
                  <a:srgbClr val="004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Plan</a:t>
            </a:r>
          </a:p>
        </p:txBody>
      </p:sp>
      <p:sp>
        <p:nvSpPr>
          <p:cNvPr id="40" name="TextBox 76"/>
          <p:cNvSpPr txBox="1"/>
          <p:nvPr/>
        </p:nvSpPr>
        <p:spPr>
          <a:xfrm>
            <a:off x="5437359" y="3704190"/>
            <a:ext cx="2159395" cy="413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rgbClr val="002C4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商业计划</a:t>
            </a: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799"/>
                                </p:stCondLst>
                                <p:childTnLst>
                                  <p:par>
                                    <p:cTn id="23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299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799"/>
                                </p:stCondLst>
                                <p:childTnLst>
                                  <p:par>
                                    <p:cTn id="49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900" decel="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99"/>
                                </p:stCondLst>
                                <p:childTnLst>
                                  <p:par>
                                    <p:cTn id="56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699"/>
                                </p:stCondLst>
                                <p:childTnLst>
                                  <p:par>
                                    <p:cTn id="6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999"/>
                                </p:stCondLst>
                                <p:childTnLst>
                                  <p:par>
                                    <p:cTn id="7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900" decel="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1799"/>
                                </p:stCondLst>
                                <p:childTnLst>
                                  <p:par>
                                    <p:cTn id="77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90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3099"/>
                                </p:stCondLst>
                                <p:childTnLst>
                                  <p:par>
                                    <p:cTn id="8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900" decel="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5399"/>
                                </p:stCondLst>
                                <p:childTnLst>
                                  <p:par>
                                    <p:cTn id="91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900" decel="10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6699"/>
                                </p:stCondLst>
                                <p:childTnLst>
                                  <p:par>
                                    <p:cTn id="98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900" decel="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24" grpId="0"/>
          <p:bldP spid="25" grpId="0" animBg="1"/>
          <p:bldP spid="26" grpId="0"/>
          <p:bldP spid="27" grpId="0"/>
          <p:bldP spid="28" grpId="0"/>
          <p:bldP spid="29" grpId="0" animBg="1"/>
          <p:bldP spid="30" grpId="0"/>
          <p:bldP spid="31" grpId="0"/>
          <p:bldP spid="32" grpId="0"/>
          <p:bldP spid="33" grpId="0" animBg="1"/>
          <p:bldP spid="34" grpId="0"/>
          <p:bldP spid="35" grpId="0"/>
          <p:bldP spid="36" grpId="0"/>
          <p:bldP spid="37" grpId="0" animBg="1"/>
          <p:bldP spid="38" grpId="0"/>
          <p:bldP spid="39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799"/>
                                </p:stCondLst>
                                <p:childTnLst>
                                  <p:par>
                                    <p:cTn id="23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299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799"/>
                                </p:stCondLst>
                                <p:childTnLst>
                                  <p:par>
                                    <p:cTn id="49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900" decel="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99"/>
                                </p:stCondLst>
                                <p:childTnLst>
                                  <p:par>
                                    <p:cTn id="56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699"/>
                                </p:stCondLst>
                                <p:childTnLst>
                                  <p:par>
                                    <p:cTn id="6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999"/>
                                </p:stCondLst>
                                <p:childTnLst>
                                  <p:par>
                                    <p:cTn id="7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900" decel="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1799"/>
                                </p:stCondLst>
                                <p:childTnLst>
                                  <p:par>
                                    <p:cTn id="77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90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3099"/>
                                </p:stCondLst>
                                <p:childTnLst>
                                  <p:par>
                                    <p:cTn id="8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900" decel="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5399"/>
                                </p:stCondLst>
                                <p:childTnLst>
                                  <p:par>
                                    <p:cTn id="91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900" decel="10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6699"/>
                                </p:stCondLst>
                                <p:childTnLst>
                                  <p:par>
                                    <p:cTn id="98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900" decel="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24" grpId="0"/>
          <p:bldP spid="25" grpId="0" animBg="1"/>
          <p:bldP spid="26" grpId="0"/>
          <p:bldP spid="27" grpId="0"/>
          <p:bldP spid="28" grpId="0"/>
          <p:bldP spid="29" grpId="0" animBg="1"/>
          <p:bldP spid="30" grpId="0"/>
          <p:bldP spid="31" grpId="0"/>
          <p:bldP spid="32" grpId="0"/>
          <p:bldP spid="33" grpId="0" animBg="1"/>
          <p:bldP spid="34" grpId="0"/>
          <p:bldP spid="35" grpId="0"/>
          <p:bldP spid="36" grpId="0"/>
          <p:bldP spid="37" grpId="0" animBg="1"/>
          <p:bldP spid="38" grpId="0"/>
          <p:bldP spid="39" grpId="0"/>
          <p:bldP spid="4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2804383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1447567" y="-1"/>
            <a:ext cx="4653718" cy="513622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8222" y="1863923"/>
            <a:ext cx="9087556" cy="2438125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768983" y="1"/>
            <a:ext cx="5606037" cy="513622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39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3017531" y="1485398"/>
            <a:ext cx="2480167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470" dirty="0">
                <a:solidFill>
                  <a:schemeClr val="bg1">
                    <a:lumMod val="95000"/>
                  </a:scheme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第一部分</a:t>
            </a:r>
          </a:p>
        </p:txBody>
      </p:sp>
      <p:sp>
        <p:nvSpPr>
          <p:cNvPr id="24" name="矩形 23"/>
          <p:cNvSpPr/>
          <p:nvPr/>
        </p:nvSpPr>
        <p:spPr>
          <a:xfrm>
            <a:off x="3086072" y="2824839"/>
            <a:ext cx="2327561" cy="36779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79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background</a:t>
            </a:r>
          </a:p>
        </p:txBody>
      </p:sp>
      <p:sp>
        <p:nvSpPr>
          <p:cNvPr id="25" name="TextBox 76"/>
          <p:cNvSpPr txBox="1"/>
          <p:nvPr/>
        </p:nvSpPr>
        <p:spPr>
          <a:xfrm>
            <a:off x="2928341" y="2395847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863153" y="843786"/>
            <a:ext cx="7489825" cy="144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1600" dirty="0"/>
              <a:t>大学生群体作为消费市场的主力军，容易产生大量的二手或者闲置物品。如何处理这些物品，成了大学生们共同的难题。现有的线上二手市场一般规模较大，商品质量良莠不齐，买家卖家的信用难以得到保证。除此之外，在这些市场上的交易大部分绝大都是通过邮寄的方式，费时费力，交易周期长；商品没有针对学生有效分门别类，求购的大学生也很难轻松找到自己所需的物品。</a:t>
            </a:r>
            <a:endParaRPr lang="zh-CN" altLang="en-US" sz="1600" dirty="0">
              <a:solidFill>
                <a:srgbClr val="002C42"/>
              </a:solidFill>
            </a:endParaRPr>
          </a:p>
        </p:txBody>
      </p:sp>
      <p:sp>
        <p:nvSpPr>
          <p:cNvPr id="8202" name="Freeform 10"/>
          <p:cNvSpPr/>
          <p:nvPr/>
        </p:nvSpPr>
        <p:spPr bwMode="auto">
          <a:xfrm>
            <a:off x="801688" y="2570163"/>
            <a:ext cx="1550987" cy="1557337"/>
          </a:xfrm>
          <a:custGeom>
            <a:avLst/>
            <a:gdLst>
              <a:gd name="T0" fmla="*/ 488 w 488"/>
              <a:gd name="T1" fmla="*/ 477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7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203" name="Freeform 11"/>
          <p:cNvSpPr/>
          <p:nvPr/>
        </p:nvSpPr>
        <p:spPr bwMode="auto">
          <a:xfrm>
            <a:off x="382588" y="2570162"/>
            <a:ext cx="371475" cy="1749426"/>
          </a:xfrm>
          <a:custGeom>
            <a:avLst/>
            <a:gdLst>
              <a:gd name="T0" fmla="*/ 117 w 117"/>
              <a:gd name="T1" fmla="*/ 106 h 117"/>
              <a:gd name="T2" fmla="*/ 106 w 117"/>
              <a:gd name="T3" fmla="*/ 117 h 117"/>
              <a:gd name="T4" fmla="*/ 11 w 117"/>
              <a:gd name="T5" fmla="*/ 117 h 117"/>
              <a:gd name="T6" fmla="*/ 0 w 117"/>
              <a:gd name="T7" fmla="*/ 106 h 117"/>
              <a:gd name="T8" fmla="*/ 0 w 117"/>
              <a:gd name="T9" fmla="*/ 11 h 117"/>
              <a:gd name="T10" fmla="*/ 11 w 117"/>
              <a:gd name="T11" fmla="*/ 0 h 117"/>
              <a:gd name="T12" fmla="*/ 106 w 117"/>
              <a:gd name="T13" fmla="*/ 0 h 117"/>
              <a:gd name="T14" fmla="*/ 117 w 117"/>
              <a:gd name="T15" fmla="*/ 11 h 117"/>
              <a:gd name="T16" fmla="*/ 117 w 117"/>
              <a:gd name="T17" fmla="*/ 10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17">
                <a:moveTo>
                  <a:pt x="117" y="106"/>
                </a:moveTo>
                <a:cubicBezTo>
                  <a:pt x="117" y="112"/>
                  <a:pt x="112" y="117"/>
                  <a:pt x="106" y="117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5" y="117"/>
                  <a:pt x="0" y="112"/>
                  <a:pt x="0" y="10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1"/>
                </a:cubicBezTo>
                <a:lnTo>
                  <a:pt x="117" y="106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现有解决方案</a:t>
            </a:r>
          </a:p>
        </p:txBody>
      </p:sp>
      <p:sp>
        <p:nvSpPr>
          <p:cNvPr id="8204" name="Freeform 12"/>
          <p:cNvSpPr/>
          <p:nvPr/>
        </p:nvSpPr>
        <p:spPr bwMode="auto">
          <a:xfrm>
            <a:off x="2618601" y="3052933"/>
            <a:ext cx="1550988" cy="1557338"/>
          </a:xfrm>
          <a:custGeom>
            <a:avLst/>
            <a:gdLst>
              <a:gd name="T0" fmla="*/ 488 w 488"/>
              <a:gd name="T1" fmla="*/ 476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6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6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205" name="Freeform 13"/>
          <p:cNvSpPr/>
          <p:nvPr/>
        </p:nvSpPr>
        <p:spPr bwMode="auto">
          <a:xfrm>
            <a:off x="2161864" y="4194518"/>
            <a:ext cx="371475" cy="376238"/>
          </a:xfrm>
          <a:custGeom>
            <a:avLst/>
            <a:gdLst>
              <a:gd name="T0" fmla="*/ 117 w 117"/>
              <a:gd name="T1" fmla="*/ 106 h 118"/>
              <a:gd name="T2" fmla="*/ 106 w 117"/>
              <a:gd name="T3" fmla="*/ 118 h 118"/>
              <a:gd name="T4" fmla="*/ 11 w 117"/>
              <a:gd name="T5" fmla="*/ 118 h 118"/>
              <a:gd name="T6" fmla="*/ 0 w 117"/>
              <a:gd name="T7" fmla="*/ 106 h 118"/>
              <a:gd name="T8" fmla="*/ 0 w 117"/>
              <a:gd name="T9" fmla="*/ 12 h 118"/>
              <a:gd name="T10" fmla="*/ 11 w 117"/>
              <a:gd name="T11" fmla="*/ 0 h 118"/>
              <a:gd name="T12" fmla="*/ 106 w 117"/>
              <a:gd name="T13" fmla="*/ 0 h 118"/>
              <a:gd name="T14" fmla="*/ 117 w 117"/>
              <a:gd name="T15" fmla="*/ 12 h 118"/>
              <a:gd name="T16" fmla="*/ 117 w 117"/>
              <a:gd name="T17" fmla="*/ 10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18">
                <a:moveTo>
                  <a:pt x="117" y="106"/>
                </a:moveTo>
                <a:cubicBezTo>
                  <a:pt x="117" y="113"/>
                  <a:pt x="112" y="118"/>
                  <a:pt x="106" y="118"/>
                </a:cubicBezTo>
                <a:cubicBezTo>
                  <a:pt x="11" y="118"/>
                  <a:pt x="11" y="118"/>
                  <a:pt x="11" y="118"/>
                </a:cubicBezTo>
                <a:cubicBezTo>
                  <a:pt x="5" y="118"/>
                  <a:pt x="0" y="113"/>
                  <a:pt x="0" y="10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2"/>
                </a:cubicBezTo>
                <a:lnTo>
                  <a:pt x="11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6" name="Freeform 14"/>
          <p:cNvSpPr/>
          <p:nvPr/>
        </p:nvSpPr>
        <p:spPr bwMode="auto">
          <a:xfrm>
            <a:off x="4586328" y="2576311"/>
            <a:ext cx="1550988" cy="1557337"/>
          </a:xfrm>
          <a:custGeom>
            <a:avLst/>
            <a:gdLst>
              <a:gd name="T0" fmla="*/ 488 w 488"/>
              <a:gd name="T1" fmla="*/ 477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7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7" name="Freeform 15"/>
          <p:cNvSpPr/>
          <p:nvPr/>
        </p:nvSpPr>
        <p:spPr bwMode="auto">
          <a:xfrm>
            <a:off x="4186198" y="2578528"/>
            <a:ext cx="371475" cy="373062"/>
          </a:xfrm>
          <a:custGeom>
            <a:avLst/>
            <a:gdLst>
              <a:gd name="T0" fmla="*/ 117 w 117"/>
              <a:gd name="T1" fmla="*/ 106 h 117"/>
              <a:gd name="T2" fmla="*/ 106 w 117"/>
              <a:gd name="T3" fmla="*/ 117 h 117"/>
              <a:gd name="T4" fmla="*/ 11 w 117"/>
              <a:gd name="T5" fmla="*/ 117 h 117"/>
              <a:gd name="T6" fmla="*/ 0 w 117"/>
              <a:gd name="T7" fmla="*/ 106 h 117"/>
              <a:gd name="T8" fmla="*/ 0 w 117"/>
              <a:gd name="T9" fmla="*/ 11 h 117"/>
              <a:gd name="T10" fmla="*/ 11 w 117"/>
              <a:gd name="T11" fmla="*/ 0 h 117"/>
              <a:gd name="T12" fmla="*/ 106 w 117"/>
              <a:gd name="T13" fmla="*/ 0 h 117"/>
              <a:gd name="T14" fmla="*/ 117 w 117"/>
              <a:gd name="T15" fmla="*/ 11 h 117"/>
              <a:gd name="T16" fmla="*/ 117 w 117"/>
              <a:gd name="T17" fmla="*/ 10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17">
                <a:moveTo>
                  <a:pt x="117" y="106"/>
                </a:moveTo>
                <a:cubicBezTo>
                  <a:pt x="117" y="112"/>
                  <a:pt x="112" y="117"/>
                  <a:pt x="106" y="117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5" y="117"/>
                  <a:pt x="0" y="112"/>
                  <a:pt x="0" y="10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1"/>
                </a:cubicBezTo>
                <a:lnTo>
                  <a:pt x="117" y="106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8" name="Freeform 16"/>
          <p:cNvSpPr/>
          <p:nvPr/>
        </p:nvSpPr>
        <p:spPr bwMode="auto">
          <a:xfrm>
            <a:off x="6570967" y="2914735"/>
            <a:ext cx="1550987" cy="1557338"/>
          </a:xfrm>
          <a:custGeom>
            <a:avLst/>
            <a:gdLst>
              <a:gd name="T0" fmla="*/ 488 w 488"/>
              <a:gd name="T1" fmla="*/ 476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6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6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9" name="Freeform 17"/>
          <p:cNvSpPr/>
          <p:nvPr/>
        </p:nvSpPr>
        <p:spPr bwMode="auto">
          <a:xfrm>
            <a:off x="6163862" y="4202876"/>
            <a:ext cx="373063" cy="376238"/>
          </a:xfrm>
          <a:custGeom>
            <a:avLst/>
            <a:gdLst>
              <a:gd name="T0" fmla="*/ 117 w 117"/>
              <a:gd name="T1" fmla="*/ 106 h 118"/>
              <a:gd name="T2" fmla="*/ 106 w 117"/>
              <a:gd name="T3" fmla="*/ 118 h 118"/>
              <a:gd name="T4" fmla="*/ 11 w 117"/>
              <a:gd name="T5" fmla="*/ 118 h 118"/>
              <a:gd name="T6" fmla="*/ 0 w 117"/>
              <a:gd name="T7" fmla="*/ 106 h 118"/>
              <a:gd name="T8" fmla="*/ 0 w 117"/>
              <a:gd name="T9" fmla="*/ 12 h 118"/>
              <a:gd name="T10" fmla="*/ 11 w 117"/>
              <a:gd name="T11" fmla="*/ 0 h 118"/>
              <a:gd name="T12" fmla="*/ 106 w 117"/>
              <a:gd name="T13" fmla="*/ 0 h 118"/>
              <a:gd name="T14" fmla="*/ 117 w 117"/>
              <a:gd name="T15" fmla="*/ 12 h 118"/>
              <a:gd name="T16" fmla="*/ 117 w 117"/>
              <a:gd name="T17" fmla="*/ 10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18">
                <a:moveTo>
                  <a:pt x="117" y="106"/>
                </a:moveTo>
                <a:cubicBezTo>
                  <a:pt x="117" y="113"/>
                  <a:pt x="112" y="118"/>
                  <a:pt x="106" y="118"/>
                </a:cubicBezTo>
                <a:cubicBezTo>
                  <a:pt x="11" y="118"/>
                  <a:pt x="11" y="118"/>
                  <a:pt x="11" y="118"/>
                </a:cubicBezTo>
                <a:cubicBezTo>
                  <a:pt x="5" y="118"/>
                  <a:pt x="0" y="113"/>
                  <a:pt x="0" y="10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2"/>
                </a:cubicBezTo>
                <a:lnTo>
                  <a:pt x="11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4130853" y="2582258"/>
            <a:ext cx="4411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2123072" y="4214256"/>
            <a:ext cx="4411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ysClr val="windowText" lastClr="000000"/>
                </a:solidFill>
              </a:rPr>
              <a:t>01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129820" y="4206329"/>
            <a:ext cx="4411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ysClr val="windowText" lastClr="000000"/>
                </a:solidFill>
              </a:rPr>
              <a:t>03</a:t>
            </a: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996950" y="2860675"/>
            <a:ext cx="1152525" cy="72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bg1"/>
                </a:solidFill>
              </a:rPr>
              <a:t>校园里的同学们自发创建了二手物品交易群，一定程度上促进了校内闲置物品的交易。但是这种供需群往往存在另一些问题：</a:t>
            </a:r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4804300" y="3052933"/>
            <a:ext cx="1152525" cy="5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bg1"/>
                </a:solidFill>
              </a:rPr>
              <a:t>无人对群内人员进行管理，交易存在一定的风险</a:t>
            </a:r>
          </a:p>
        </p:txBody>
      </p:sp>
      <p:sp>
        <p:nvSpPr>
          <p:cNvPr id="8220" name="Rectangle 28"/>
          <p:cNvSpPr>
            <a:spLocks noChangeArrowheads="1"/>
          </p:cNvSpPr>
          <p:nvPr/>
        </p:nvSpPr>
        <p:spPr bwMode="auto">
          <a:xfrm>
            <a:off x="2817832" y="3297237"/>
            <a:ext cx="1152525" cy="7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1100" dirty="0"/>
              <a:t>信息混乱，没有人分门别类以供求购者寻找自己所需要的信息</a:t>
            </a:r>
            <a:endParaRPr lang="zh-CN" altLang="en-US" sz="1100" dirty="0">
              <a:solidFill>
                <a:schemeClr val="bg2"/>
              </a:solidFill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6770197" y="3348831"/>
            <a:ext cx="1152525" cy="5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100" dirty="0" err="1">
                <a:solidFill>
                  <a:schemeClr val="bg2"/>
                </a:solidFill>
              </a:rPr>
              <a:t>qq</a:t>
            </a:r>
            <a:r>
              <a:rPr lang="zh-CN" altLang="en-US" sz="1100" dirty="0">
                <a:solidFill>
                  <a:schemeClr val="bg2"/>
                </a:solidFill>
              </a:rPr>
              <a:t>群的人数上限，使得二手物品的信息发布受到限制</a:t>
            </a:r>
          </a:p>
        </p:txBody>
      </p:sp>
      <p:sp>
        <p:nvSpPr>
          <p:cNvPr id="27" name="Line 3"/>
          <p:cNvSpPr>
            <a:spLocks noChangeShapeType="1"/>
          </p:cNvSpPr>
          <p:nvPr/>
        </p:nvSpPr>
        <p:spPr bwMode="auto">
          <a:xfrm>
            <a:off x="231775" y="627063"/>
            <a:ext cx="4167778" cy="0"/>
          </a:xfrm>
          <a:prstGeom prst="line">
            <a:avLst/>
          </a:prstGeom>
          <a:noFill/>
          <a:ln w="6350">
            <a:solidFill>
              <a:srgbClr val="002C4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50825" y="266700"/>
            <a:ext cx="2169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现有的二手市场分析</a:t>
            </a:r>
            <a:endParaRPr lang="en-US" altLang="zh-CN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1" grpId="0"/>
      <p:bldP spid="8202" grpId="0" animBg="1"/>
      <p:bldP spid="8203" grpId="0" animBg="1"/>
      <p:bldP spid="8204" grpId="0" animBg="1"/>
      <p:bldP spid="8205" grpId="0" animBg="1"/>
      <p:bldP spid="8206" grpId="0" animBg="1"/>
      <p:bldP spid="8207" grpId="0" animBg="1"/>
      <p:bldP spid="8208" grpId="0" animBg="1"/>
      <p:bldP spid="8209" grpId="0" animBg="1"/>
      <p:bldP spid="8213" grpId="0"/>
      <p:bldP spid="8215" grpId="0"/>
      <p:bldP spid="8216" grpId="0"/>
      <p:bldP spid="8217" grpId="0"/>
      <p:bldP spid="8218" grpId="0"/>
      <p:bldP spid="8220" grpId="0"/>
      <p:bldP spid="8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3735388" y="1662113"/>
            <a:ext cx="660400" cy="746125"/>
          </a:xfrm>
          <a:prstGeom prst="line">
            <a:avLst/>
          </a:prstGeom>
          <a:noFill/>
          <a:ln w="1587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4395788" y="1706563"/>
            <a:ext cx="947737" cy="701675"/>
          </a:xfrm>
          <a:prstGeom prst="line">
            <a:avLst/>
          </a:prstGeom>
          <a:noFill/>
          <a:ln w="1587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 flipH="1" flipV="1">
            <a:off x="4395788" y="2408238"/>
            <a:ext cx="906462" cy="173037"/>
          </a:xfrm>
          <a:prstGeom prst="line">
            <a:avLst/>
          </a:prstGeom>
          <a:noFill/>
          <a:ln w="1587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 flipV="1">
            <a:off x="3154363" y="2408238"/>
            <a:ext cx="1241425" cy="60325"/>
          </a:xfrm>
          <a:prstGeom prst="line">
            <a:avLst/>
          </a:prstGeom>
          <a:noFill/>
          <a:ln w="1587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H="1" flipV="1">
            <a:off x="3014663" y="3109913"/>
            <a:ext cx="582612" cy="209550"/>
          </a:xfrm>
          <a:prstGeom prst="line">
            <a:avLst/>
          </a:prstGeom>
          <a:noFill/>
          <a:ln w="15875">
            <a:solidFill>
              <a:srgbClr val="002C4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 flipH="1">
            <a:off x="2892425" y="3319463"/>
            <a:ext cx="704850" cy="465137"/>
          </a:xfrm>
          <a:prstGeom prst="line">
            <a:avLst/>
          </a:prstGeom>
          <a:noFill/>
          <a:ln w="15875">
            <a:solidFill>
              <a:srgbClr val="002C4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3597275" y="3319463"/>
            <a:ext cx="0" cy="739775"/>
          </a:xfrm>
          <a:prstGeom prst="line">
            <a:avLst/>
          </a:prstGeom>
          <a:noFill/>
          <a:ln w="15875">
            <a:solidFill>
              <a:srgbClr val="002C4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4960938" y="3657600"/>
            <a:ext cx="304800" cy="614363"/>
          </a:xfrm>
          <a:prstGeom prst="line">
            <a:avLst/>
          </a:prstGeom>
          <a:noFill/>
          <a:ln w="15875">
            <a:solidFill>
              <a:srgbClr val="002C4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>
            <a:off x="5265738" y="3657600"/>
            <a:ext cx="768350" cy="374650"/>
          </a:xfrm>
          <a:prstGeom prst="line">
            <a:avLst/>
          </a:prstGeom>
          <a:noFill/>
          <a:ln w="15875">
            <a:solidFill>
              <a:srgbClr val="002C4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 flipV="1">
            <a:off x="5265738" y="3109913"/>
            <a:ext cx="460375" cy="547687"/>
          </a:xfrm>
          <a:prstGeom prst="line">
            <a:avLst/>
          </a:prstGeom>
          <a:noFill/>
          <a:ln w="15875">
            <a:solidFill>
              <a:srgbClr val="002C4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8" name="Rectangle 52"/>
          <p:cNvSpPr>
            <a:spLocks noChangeArrowheads="1"/>
          </p:cNvSpPr>
          <p:nvPr/>
        </p:nvSpPr>
        <p:spPr bwMode="auto">
          <a:xfrm>
            <a:off x="4291013" y="2941638"/>
            <a:ext cx="209550" cy="15700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9" name="Freeform 53"/>
          <p:cNvSpPr/>
          <p:nvPr/>
        </p:nvSpPr>
        <p:spPr bwMode="auto">
          <a:xfrm>
            <a:off x="4173538" y="4511675"/>
            <a:ext cx="442912" cy="428625"/>
          </a:xfrm>
          <a:custGeom>
            <a:avLst/>
            <a:gdLst>
              <a:gd name="T0" fmla="*/ 140 w 279"/>
              <a:gd name="T1" fmla="*/ 270 h 270"/>
              <a:gd name="T2" fmla="*/ 0 w 279"/>
              <a:gd name="T3" fmla="*/ 0 h 270"/>
              <a:gd name="T4" fmla="*/ 279 w 279"/>
              <a:gd name="T5" fmla="*/ 0 h 270"/>
              <a:gd name="T6" fmla="*/ 140 w 279"/>
              <a:gd name="T7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9" h="270">
                <a:moveTo>
                  <a:pt x="140" y="270"/>
                </a:moveTo>
                <a:lnTo>
                  <a:pt x="0" y="0"/>
                </a:lnTo>
                <a:lnTo>
                  <a:pt x="279" y="0"/>
                </a:lnTo>
                <a:lnTo>
                  <a:pt x="140" y="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70" name="Freeform 54"/>
          <p:cNvSpPr/>
          <p:nvPr/>
        </p:nvSpPr>
        <p:spPr bwMode="auto">
          <a:xfrm>
            <a:off x="4349750" y="4849813"/>
            <a:ext cx="90488" cy="90487"/>
          </a:xfrm>
          <a:custGeom>
            <a:avLst/>
            <a:gdLst>
              <a:gd name="T0" fmla="*/ 29 w 57"/>
              <a:gd name="T1" fmla="*/ 57 h 57"/>
              <a:gd name="T2" fmla="*/ 0 w 57"/>
              <a:gd name="T3" fmla="*/ 0 h 57"/>
              <a:gd name="T4" fmla="*/ 57 w 57"/>
              <a:gd name="T5" fmla="*/ 0 h 57"/>
              <a:gd name="T6" fmla="*/ 29 w 57"/>
              <a:gd name="T7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57">
                <a:moveTo>
                  <a:pt x="29" y="57"/>
                </a:moveTo>
                <a:lnTo>
                  <a:pt x="0" y="0"/>
                </a:lnTo>
                <a:lnTo>
                  <a:pt x="57" y="0"/>
                </a:lnTo>
                <a:lnTo>
                  <a:pt x="29" y="57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1" name="Freeform 55"/>
          <p:cNvSpPr/>
          <p:nvPr/>
        </p:nvSpPr>
        <p:spPr bwMode="auto">
          <a:xfrm>
            <a:off x="3776663" y="3263900"/>
            <a:ext cx="514350" cy="1247775"/>
          </a:xfrm>
          <a:custGeom>
            <a:avLst/>
            <a:gdLst>
              <a:gd name="T0" fmla="*/ 324 w 324"/>
              <a:gd name="T1" fmla="*/ 0 h 786"/>
              <a:gd name="T2" fmla="*/ 324 w 324"/>
              <a:gd name="T3" fmla="*/ 0 h 786"/>
              <a:gd name="T4" fmla="*/ 324 w 324"/>
              <a:gd name="T5" fmla="*/ 0 h 786"/>
              <a:gd name="T6" fmla="*/ 250 w 324"/>
              <a:gd name="T7" fmla="*/ 0 h 786"/>
              <a:gd name="T8" fmla="*/ 250 w 324"/>
              <a:gd name="T9" fmla="*/ 0 h 786"/>
              <a:gd name="T10" fmla="*/ 0 w 324"/>
              <a:gd name="T11" fmla="*/ 0 h 786"/>
              <a:gd name="T12" fmla="*/ 0 w 324"/>
              <a:gd name="T13" fmla="*/ 73 h 786"/>
              <a:gd name="T14" fmla="*/ 250 w 324"/>
              <a:gd name="T15" fmla="*/ 73 h 786"/>
              <a:gd name="T16" fmla="*/ 250 w 324"/>
              <a:gd name="T17" fmla="*/ 786 h 786"/>
              <a:gd name="T18" fmla="*/ 324 w 324"/>
              <a:gd name="T19" fmla="*/ 786 h 786"/>
              <a:gd name="T20" fmla="*/ 324 w 324"/>
              <a:gd name="T21" fmla="*/ 73 h 786"/>
              <a:gd name="T22" fmla="*/ 324 w 324"/>
              <a:gd name="T23" fmla="*/ 73 h 786"/>
              <a:gd name="T24" fmla="*/ 324 w 324"/>
              <a:gd name="T25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4" h="786">
                <a:moveTo>
                  <a:pt x="324" y="0"/>
                </a:moveTo>
                <a:lnTo>
                  <a:pt x="324" y="0"/>
                </a:lnTo>
                <a:lnTo>
                  <a:pt x="324" y="0"/>
                </a:lnTo>
                <a:lnTo>
                  <a:pt x="250" y="0"/>
                </a:lnTo>
                <a:lnTo>
                  <a:pt x="250" y="0"/>
                </a:lnTo>
                <a:lnTo>
                  <a:pt x="0" y="0"/>
                </a:lnTo>
                <a:lnTo>
                  <a:pt x="0" y="73"/>
                </a:lnTo>
                <a:lnTo>
                  <a:pt x="250" y="73"/>
                </a:lnTo>
                <a:lnTo>
                  <a:pt x="250" y="786"/>
                </a:lnTo>
                <a:lnTo>
                  <a:pt x="324" y="786"/>
                </a:lnTo>
                <a:lnTo>
                  <a:pt x="324" y="73"/>
                </a:lnTo>
                <a:lnTo>
                  <a:pt x="324" y="73"/>
                </a:lnTo>
                <a:lnTo>
                  <a:pt x="324" y="0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2" name="Freeform 56"/>
          <p:cNvSpPr/>
          <p:nvPr/>
        </p:nvSpPr>
        <p:spPr bwMode="auto">
          <a:xfrm>
            <a:off x="4500563" y="3600450"/>
            <a:ext cx="460375" cy="911225"/>
          </a:xfrm>
          <a:custGeom>
            <a:avLst/>
            <a:gdLst>
              <a:gd name="T0" fmla="*/ 290 w 290"/>
              <a:gd name="T1" fmla="*/ 0 h 574"/>
              <a:gd name="T2" fmla="*/ 73 w 290"/>
              <a:gd name="T3" fmla="*/ 0 h 574"/>
              <a:gd name="T4" fmla="*/ 0 w 290"/>
              <a:gd name="T5" fmla="*/ 0 h 574"/>
              <a:gd name="T6" fmla="*/ 0 w 290"/>
              <a:gd name="T7" fmla="*/ 74 h 574"/>
              <a:gd name="T8" fmla="*/ 0 w 290"/>
              <a:gd name="T9" fmla="*/ 574 h 574"/>
              <a:gd name="T10" fmla="*/ 73 w 290"/>
              <a:gd name="T11" fmla="*/ 574 h 574"/>
              <a:gd name="T12" fmla="*/ 73 w 290"/>
              <a:gd name="T13" fmla="*/ 74 h 574"/>
              <a:gd name="T14" fmla="*/ 290 w 290"/>
              <a:gd name="T15" fmla="*/ 74 h 574"/>
              <a:gd name="T16" fmla="*/ 290 w 290"/>
              <a:gd name="T1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0" h="574">
                <a:moveTo>
                  <a:pt x="290" y="0"/>
                </a:moveTo>
                <a:lnTo>
                  <a:pt x="73" y="0"/>
                </a:lnTo>
                <a:lnTo>
                  <a:pt x="0" y="0"/>
                </a:lnTo>
                <a:lnTo>
                  <a:pt x="0" y="74"/>
                </a:lnTo>
                <a:lnTo>
                  <a:pt x="0" y="574"/>
                </a:lnTo>
                <a:lnTo>
                  <a:pt x="73" y="574"/>
                </a:lnTo>
                <a:lnTo>
                  <a:pt x="73" y="74"/>
                </a:lnTo>
                <a:lnTo>
                  <a:pt x="290" y="74"/>
                </a:lnTo>
                <a:lnTo>
                  <a:pt x="290" y="0"/>
                </a:ln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3398298" y="3087688"/>
            <a:ext cx="465137" cy="465137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3323685" y="3751263"/>
            <a:ext cx="614363" cy="611187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2712498" y="3575050"/>
            <a:ext cx="423862" cy="42386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2836323" y="2900363"/>
            <a:ext cx="423862" cy="419100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3829050" y="1838325"/>
            <a:ext cx="1131888" cy="11366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65700" y="1328738"/>
            <a:ext cx="760413" cy="7572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2865438" y="2176463"/>
            <a:ext cx="581025" cy="5810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3490913" y="1417638"/>
            <a:ext cx="488950" cy="4873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5089525" y="2363788"/>
            <a:ext cx="430213" cy="4302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5508625" y="2892425"/>
            <a:ext cx="431800" cy="434975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748213" y="4059238"/>
            <a:ext cx="430212" cy="430212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5734050" y="3732213"/>
            <a:ext cx="603250" cy="603250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902200" y="3297238"/>
            <a:ext cx="722313" cy="723900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6" name="Freeform 70"/>
          <p:cNvSpPr>
            <a:spLocks noEditPoints="1"/>
          </p:cNvSpPr>
          <p:nvPr/>
        </p:nvSpPr>
        <p:spPr bwMode="auto">
          <a:xfrm>
            <a:off x="2992438" y="2322513"/>
            <a:ext cx="327025" cy="311150"/>
          </a:xfrm>
          <a:custGeom>
            <a:avLst/>
            <a:gdLst>
              <a:gd name="T0" fmla="*/ 75 w 87"/>
              <a:gd name="T1" fmla="*/ 11 h 83"/>
              <a:gd name="T2" fmla="*/ 48 w 87"/>
              <a:gd name="T3" fmla="*/ 0 h 83"/>
              <a:gd name="T4" fmla="*/ 46 w 87"/>
              <a:gd name="T5" fmla="*/ 2 h 83"/>
              <a:gd name="T6" fmla="*/ 46 w 87"/>
              <a:gd name="T7" fmla="*/ 38 h 83"/>
              <a:gd name="T8" fmla="*/ 48 w 87"/>
              <a:gd name="T9" fmla="*/ 40 h 83"/>
              <a:gd name="T10" fmla="*/ 79 w 87"/>
              <a:gd name="T11" fmla="*/ 58 h 83"/>
              <a:gd name="T12" fmla="*/ 81 w 87"/>
              <a:gd name="T13" fmla="*/ 57 h 83"/>
              <a:gd name="T14" fmla="*/ 85 w 87"/>
              <a:gd name="T15" fmla="*/ 48 h 83"/>
              <a:gd name="T16" fmla="*/ 87 w 87"/>
              <a:gd name="T17" fmla="*/ 38 h 83"/>
              <a:gd name="T18" fmla="*/ 75 w 87"/>
              <a:gd name="T19" fmla="*/ 11 h 83"/>
              <a:gd name="T20" fmla="*/ 81 w 87"/>
              <a:gd name="T21" fmla="*/ 47 h 83"/>
              <a:gd name="T22" fmla="*/ 81 w 87"/>
              <a:gd name="T23" fmla="*/ 47 h 83"/>
              <a:gd name="T24" fmla="*/ 79 w 87"/>
              <a:gd name="T25" fmla="*/ 53 h 83"/>
              <a:gd name="T26" fmla="*/ 50 w 87"/>
              <a:gd name="T27" fmla="*/ 37 h 83"/>
              <a:gd name="T28" fmla="*/ 50 w 87"/>
              <a:gd name="T29" fmla="*/ 4 h 83"/>
              <a:gd name="T30" fmla="*/ 73 w 87"/>
              <a:gd name="T31" fmla="*/ 14 h 83"/>
              <a:gd name="T32" fmla="*/ 83 w 87"/>
              <a:gd name="T33" fmla="*/ 38 h 83"/>
              <a:gd name="T34" fmla="*/ 81 w 87"/>
              <a:gd name="T35" fmla="*/ 47 h 83"/>
              <a:gd name="T36" fmla="*/ 43 w 87"/>
              <a:gd name="T37" fmla="*/ 41 h 83"/>
              <a:gd name="T38" fmla="*/ 43 w 87"/>
              <a:gd name="T39" fmla="*/ 41 h 83"/>
              <a:gd name="T40" fmla="*/ 43 w 87"/>
              <a:gd name="T41" fmla="*/ 7 h 83"/>
              <a:gd name="T42" fmla="*/ 40 w 87"/>
              <a:gd name="T43" fmla="*/ 4 h 83"/>
              <a:gd name="T44" fmla="*/ 12 w 87"/>
              <a:gd name="T45" fmla="*/ 15 h 83"/>
              <a:gd name="T46" fmla="*/ 12 w 87"/>
              <a:gd name="T47" fmla="*/ 15 h 83"/>
              <a:gd name="T48" fmla="*/ 12 w 87"/>
              <a:gd name="T49" fmla="*/ 15 h 83"/>
              <a:gd name="T50" fmla="*/ 0 w 87"/>
              <a:gd name="T51" fmla="*/ 43 h 83"/>
              <a:gd name="T52" fmla="*/ 12 w 87"/>
              <a:gd name="T53" fmla="*/ 71 h 83"/>
              <a:gd name="T54" fmla="*/ 12 w 87"/>
              <a:gd name="T55" fmla="*/ 71 h 83"/>
              <a:gd name="T56" fmla="*/ 40 w 87"/>
              <a:gd name="T57" fmla="*/ 83 h 83"/>
              <a:gd name="T58" fmla="*/ 59 w 87"/>
              <a:gd name="T59" fmla="*/ 78 h 83"/>
              <a:gd name="T60" fmla="*/ 59 w 87"/>
              <a:gd name="T61" fmla="*/ 77 h 83"/>
              <a:gd name="T62" fmla="*/ 74 w 87"/>
              <a:gd name="T63" fmla="*/ 63 h 83"/>
              <a:gd name="T64" fmla="*/ 74 w 87"/>
              <a:gd name="T65" fmla="*/ 63 h 83"/>
              <a:gd name="T66" fmla="*/ 73 w 87"/>
              <a:gd name="T67" fmla="*/ 58 h 83"/>
              <a:gd name="T68" fmla="*/ 43 w 87"/>
              <a:gd name="T69" fmla="*/ 41 h 83"/>
              <a:gd name="T70" fmla="*/ 56 w 87"/>
              <a:gd name="T71" fmla="*/ 72 h 83"/>
              <a:gd name="T72" fmla="*/ 56 w 87"/>
              <a:gd name="T73" fmla="*/ 72 h 83"/>
              <a:gd name="T74" fmla="*/ 56 w 87"/>
              <a:gd name="T75" fmla="*/ 72 h 83"/>
              <a:gd name="T76" fmla="*/ 40 w 87"/>
              <a:gd name="T77" fmla="*/ 76 h 83"/>
              <a:gd name="T78" fmla="*/ 16 w 87"/>
              <a:gd name="T79" fmla="*/ 66 h 83"/>
              <a:gd name="T80" fmla="*/ 16 w 87"/>
              <a:gd name="T81" fmla="*/ 66 h 83"/>
              <a:gd name="T82" fmla="*/ 7 w 87"/>
              <a:gd name="T83" fmla="*/ 43 h 83"/>
              <a:gd name="T84" fmla="*/ 16 w 87"/>
              <a:gd name="T85" fmla="*/ 20 h 83"/>
              <a:gd name="T86" fmla="*/ 36 w 87"/>
              <a:gd name="T87" fmla="*/ 11 h 83"/>
              <a:gd name="T88" fmla="*/ 36 w 87"/>
              <a:gd name="T89" fmla="*/ 43 h 83"/>
              <a:gd name="T90" fmla="*/ 38 w 87"/>
              <a:gd name="T91" fmla="*/ 46 h 83"/>
              <a:gd name="T92" fmla="*/ 66 w 87"/>
              <a:gd name="T93" fmla="*/ 62 h 83"/>
              <a:gd name="T94" fmla="*/ 56 w 87"/>
              <a:gd name="T95" fmla="*/ 7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" h="83">
                <a:moveTo>
                  <a:pt x="75" y="11"/>
                </a:moveTo>
                <a:cubicBezTo>
                  <a:pt x="69" y="4"/>
                  <a:pt x="59" y="0"/>
                  <a:pt x="48" y="0"/>
                </a:cubicBezTo>
                <a:cubicBezTo>
                  <a:pt x="47" y="0"/>
                  <a:pt x="46" y="1"/>
                  <a:pt x="46" y="2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9"/>
                  <a:pt x="47" y="40"/>
                  <a:pt x="48" y="40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1" y="58"/>
                  <a:pt x="81" y="57"/>
                </a:cubicBezTo>
                <a:cubicBezTo>
                  <a:pt x="83" y="54"/>
                  <a:pt x="84" y="51"/>
                  <a:pt x="85" y="48"/>
                </a:cubicBezTo>
                <a:cubicBezTo>
                  <a:pt x="86" y="45"/>
                  <a:pt x="87" y="41"/>
                  <a:pt x="87" y="38"/>
                </a:cubicBezTo>
                <a:cubicBezTo>
                  <a:pt x="87" y="28"/>
                  <a:pt x="82" y="18"/>
                  <a:pt x="75" y="11"/>
                </a:cubicBezTo>
                <a:close/>
                <a:moveTo>
                  <a:pt x="81" y="47"/>
                </a:moveTo>
                <a:cubicBezTo>
                  <a:pt x="81" y="47"/>
                  <a:pt x="81" y="47"/>
                  <a:pt x="81" y="47"/>
                </a:cubicBezTo>
                <a:cubicBezTo>
                  <a:pt x="81" y="49"/>
                  <a:pt x="80" y="51"/>
                  <a:pt x="79" y="53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4"/>
                  <a:pt x="50" y="4"/>
                  <a:pt x="50" y="4"/>
                </a:cubicBezTo>
                <a:cubicBezTo>
                  <a:pt x="59" y="5"/>
                  <a:pt x="67" y="8"/>
                  <a:pt x="73" y="14"/>
                </a:cubicBezTo>
                <a:cubicBezTo>
                  <a:pt x="79" y="20"/>
                  <a:pt x="83" y="29"/>
                  <a:pt x="83" y="38"/>
                </a:cubicBezTo>
                <a:cubicBezTo>
                  <a:pt x="83" y="41"/>
                  <a:pt x="82" y="44"/>
                  <a:pt x="81" y="47"/>
                </a:cubicBezTo>
                <a:close/>
                <a:moveTo>
                  <a:pt x="43" y="41"/>
                </a:moveTo>
                <a:cubicBezTo>
                  <a:pt x="43" y="41"/>
                  <a:pt x="43" y="41"/>
                  <a:pt x="43" y="41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5"/>
                  <a:pt x="41" y="4"/>
                  <a:pt x="40" y="4"/>
                </a:cubicBezTo>
                <a:cubicBezTo>
                  <a:pt x="29" y="4"/>
                  <a:pt x="19" y="8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5" y="22"/>
                  <a:pt x="0" y="32"/>
                  <a:pt x="0" y="43"/>
                </a:cubicBezTo>
                <a:cubicBezTo>
                  <a:pt x="0" y="54"/>
                  <a:pt x="5" y="64"/>
                  <a:pt x="12" y="71"/>
                </a:cubicBezTo>
                <a:cubicBezTo>
                  <a:pt x="12" y="71"/>
                  <a:pt x="12" y="71"/>
                  <a:pt x="12" y="71"/>
                </a:cubicBezTo>
                <a:cubicBezTo>
                  <a:pt x="19" y="78"/>
                  <a:pt x="29" y="83"/>
                  <a:pt x="40" y="83"/>
                </a:cubicBezTo>
                <a:cubicBezTo>
                  <a:pt x="47" y="83"/>
                  <a:pt x="53" y="81"/>
                  <a:pt x="59" y="78"/>
                </a:cubicBezTo>
                <a:cubicBezTo>
                  <a:pt x="59" y="77"/>
                  <a:pt x="59" y="77"/>
                  <a:pt x="59" y="77"/>
                </a:cubicBezTo>
                <a:cubicBezTo>
                  <a:pt x="65" y="74"/>
                  <a:pt x="70" y="69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5" y="61"/>
                  <a:pt x="74" y="59"/>
                  <a:pt x="73" y="58"/>
                </a:cubicBezTo>
                <a:cubicBezTo>
                  <a:pt x="43" y="41"/>
                  <a:pt x="43" y="41"/>
                  <a:pt x="43" y="41"/>
                </a:cubicBezTo>
                <a:close/>
                <a:moveTo>
                  <a:pt x="56" y="72"/>
                </a:moveTo>
                <a:cubicBezTo>
                  <a:pt x="56" y="72"/>
                  <a:pt x="56" y="72"/>
                  <a:pt x="56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1" y="74"/>
                  <a:pt x="45" y="76"/>
                  <a:pt x="40" y="76"/>
                </a:cubicBezTo>
                <a:cubicBezTo>
                  <a:pt x="31" y="76"/>
                  <a:pt x="22" y="72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0" y="60"/>
                  <a:pt x="7" y="52"/>
                  <a:pt x="7" y="43"/>
                </a:cubicBezTo>
                <a:cubicBezTo>
                  <a:pt x="7" y="34"/>
                  <a:pt x="10" y="26"/>
                  <a:pt x="16" y="20"/>
                </a:cubicBezTo>
                <a:cubicBezTo>
                  <a:pt x="22" y="15"/>
                  <a:pt x="29" y="11"/>
                  <a:pt x="36" y="11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5"/>
                  <a:pt x="37" y="46"/>
                  <a:pt x="38" y="46"/>
                </a:cubicBezTo>
                <a:cubicBezTo>
                  <a:pt x="66" y="62"/>
                  <a:pt x="66" y="62"/>
                  <a:pt x="66" y="62"/>
                </a:cubicBezTo>
                <a:cubicBezTo>
                  <a:pt x="63" y="66"/>
                  <a:pt x="60" y="69"/>
                  <a:pt x="56" y="72"/>
                </a:cubicBez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7" name="Freeform 71"/>
          <p:cNvSpPr>
            <a:spLocks noEditPoints="1"/>
          </p:cNvSpPr>
          <p:nvPr/>
        </p:nvSpPr>
        <p:spPr bwMode="auto">
          <a:xfrm>
            <a:off x="3622675" y="1552575"/>
            <a:ext cx="206375" cy="217488"/>
          </a:xfrm>
          <a:custGeom>
            <a:avLst/>
            <a:gdLst>
              <a:gd name="T0" fmla="*/ 45 w 55"/>
              <a:gd name="T1" fmla="*/ 38 h 58"/>
              <a:gd name="T2" fmla="*/ 52 w 55"/>
              <a:gd name="T3" fmla="*/ 41 h 58"/>
              <a:gd name="T4" fmla="*/ 52 w 55"/>
              <a:gd name="T5" fmla="*/ 41 h 58"/>
              <a:gd name="T6" fmla="*/ 55 w 55"/>
              <a:gd name="T7" fmla="*/ 48 h 58"/>
              <a:gd name="T8" fmla="*/ 45 w 55"/>
              <a:gd name="T9" fmla="*/ 58 h 58"/>
              <a:gd name="T10" fmla="*/ 34 w 55"/>
              <a:gd name="T11" fmla="*/ 48 h 58"/>
              <a:gd name="T12" fmla="*/ 35 w 55"/>
              <a:gd name="T13" fmla="*/ 45 h 58"/>
              <a:gd name="T14" fmla="*/ 24 w 55"/>
              <a:gd name="T15" fmla="*/ 38 h 58"/>
              <a:gd name="T16" fmla="*/ 24 w 55"/>
              <a:gd name="T17" fmla="*/ 39 h 58"/>
              <a:gd name="T18" fmla="*/ 24 w 55"/>
              <a:gd name="T19" fmla="*/ 39 h 58"/>
              <a:gd name="T20" fmla="*/ 14 w 55"/>
              <a:gd name="T21" fmla="*/ 43 h 58"/>
              <a:gd name="T22" fmla="*/ 0 w 55"/>
              <a:gd name="T23" fmla="*/ 29 h 58"/>
              <a:gd name="T24" fmla="*/ 14 w 55"/>
              <a:gd name="T25" fmla="*/ 15 h 58"/>
              <a:gd name="T26" fmla="*/ 24 w 55"/>
              <a:gd name="T27" fmla="*/ 19 h 58"/>
              <a:gd name="T28" fmla="*/ 24 w 55"/>
              <a:gd name="T29" fmla="*/ 19 h 58"/>
              <a:gd name="T30" fmla="*/ 24 w 55"/>
              <a:gd name="T31" fmla="*/ 19 h 58"/>
              <a:gd name="T32" fmla="*/ 24 w 55"/>
              <a:gd name="T33" fmla="*/ 20 h 58"/>
              <a:gd name="T34" fmla="*/ 35 w 55"/>
              <a:gd name="T35" fmla="*/ 13 h 58"/>
              <a:gd name="T36" fmla="*/ 34 w 55"/>
              <a:gd name="T37" fmla="*/ 10 h 58"/>
              <a:gd name="T38" fmla="*/ 45 w 55"/>
              <a:gd name="T39" fmla="*/ 0 h 58"/>
              <a:gd name="T40" fmla="*/ 55 w 55"/>
              <a:gd name="T41" fmla="*/ 10 h 58"/>
              <a:gd name="T42" fmla="*/ 45 w 55"/>
              <a:gd name="T43" fmla="*/ 20 h 58"/>
              <a:gd name="T44" fmla="*/ 37 w 55"/>
              <a:gd name="T45" fmla="*/ 17 h 58"/>
              <a:gd name="T46" fmla="*/ 37 w 55"/>
              <a:gd name="T47" fmla="*/ 17 h 58"/>
              <a:gd name="T48" fmla="*/ 27 w 55"/>
              <a:gd name="T49" fmla="*/ 23 h 58"/>
              <a:gd name="T50" fmla="*/ 28 w 55"/>
              <a:gd name="T51" fmla="*/ 29 h 58"/>
              <a:gd name="T52" fmla="*/ 27 w 55"/>
              <a:gd name="T53" fmla="*/ 34 h 58"/>
              <a:gd name="T54" fmla="*/ 37 w 55"/>
              <a:gd name="T55" fmla="*/ 41 h 58"/>
              <a:gd name="T56" fmla="*/ 37 w 55"/>
              <a:gd name="T57" fmla="*/ 41 h 58"/>
              <a:gd name="T58" fmla="*/ 37 w 55"/>
              <a:gd name="T59" fmla="*/ 41 h 58"/>
              <a:gd name="T60" fmla="*/ 37 w 55"/>
              <a:gd name="T61" fmla="*/ 41 h 58"/>
              <a:gd name="T62" fmla="*/ 45 w 55"/>
              <a:gd name="T63" fmla="*/ 38 h 58"/>
              <a:gd name="T64" fmla="*/ 49 w 55"/>
              <a:gd name="T65" fmla="*/ 44 h 58"/>
              <a:gd name="T66" fmla="*/ 49 w 55"/>
              <a:gd name="T67" fmla="*/ 44 h 58"/>
              <a:gd name="T68" fmla="*/ 45 w 55"/>
              <a:gd name="T69" fmla="*/ 42 h 58"/>
              <a:gd name="T70" fmla="*/ 41 w 55"/>
              <a:gd name="T71" fmla="*/ 44 h 58"/>
              <a:gd name="T72" fmla="*/ 41 w 55"/>
              <a:gd name="T73" fmla="*/ 44 h 58"/>
              <a:gd name="T74" fmla="*/ 39 w 55"/>
              <a:gd name="T75" fmla="*/ 48 h 58"/>
              <a:gd name="T76" fmla="*/ 45 w 55"/>
              <a:gd name="T77" fmla="*/ 53 h 58"/>
              <a:gd name="T78" fmla="*/ 50 w 55"/>
              <a:gd name="T79" fmla="*/ 48 h 58"/>
              <a:gd name="T80" fmla="*/ 49 w 55"/>
              <a:gd name="T81" fmla="*/ 44 h 58"/>
              <a:gd name="T82" fmla="*/ 49 w 55"/>
              <a:gd name="T83" fmla="*/ 44 h 58"/>
              <a:gd name="T84" fmla="*/ 21 w 55"/>
              <a:gd name="T85" fmla="*/ 22 h 58"/>
              <a:gd name="T86" fmla="*/ 21 w 55"/>
              <a:gd name="T87" fmla="*/ 22 h 58"/>
              <a:gd name="T88" fmla="*/ 14 w 55"/>
              <a:gd name="T89" fmla="*/ 20 h 58"/>
              <a:gd name="T90" fmla="*/ 5 w 55"/>
              <a:gd name="T91" fmla="*/ 29 h 58"/>
              <a:gd name="T92" fmla="*/ 14 w 55"/>
              <a:gd name="T93" fmla="*/ 38 h 58"/>
              <a:gd name="T94" fmla="*/ 21 w 55"/>
              <a:gd name="T95" fmla="*/ 36 h 58"/>
              <a:gd name="T96" fmla="*/ 21 w 55"/>
              <a:gd name="T97" fmla="*/ 35 h 58"/>
              <a:gd name="T98" fmla="*/ 23 w 55"/>
              <a:gd name="T99" fmla="*/ 29 h 58"/>
              <a:gd name="T100" fmla="*/ 21 w 55"/>
              <a:gd name="T101" fmla="*/ 22 h 58"/>
              <a:gd name="T102" fmla="*/ 21 w 55"/>
              <a:gd name="T103" fmla="*/ 22 h 58"/>
              <a:gd name="T104" fmla="*/ 45 w 55"/>
              <a:gd name="T105" fmla="*/ 4 h 58"/>
              <a:gd name="T106" fmla="*/ 45 w 55"/>
              <a:gd name="T107" fmla="*/ 4 h 58"/>
              <a:gd name="T108" fmla="*/ 39 w 55"/>
              <a:gd name="T109" fmla="*/ 10 h 58"/>
              <a:gd name="T110" fmla="*/ 40 w 55"/>
              <a:gd name="T111" fmla="*/ 13 h 58"/>
              <a:gd name="T112" fmla="*/ 40 w 55"/>
              <a:gd name="T113" fmla="*/ 13 h 58"/>
              <a:gd name="T114" fmla="*/ 40 w 55"/>
              <a:gd name="T115" fmla="*/ 13 h 58"/>
              <a:gd name="T116" fmla="*/ 40 w 55"/>
              <a:gd name="T117" fmla="*/ 14 h 58"/>
              <a:gd name="T118" fmla="*/ 41 w 55"/>
              <a:gd name="T119" fmla="*/ 14 h 58"/>
              <a:gd name="T120" fmla="*/ 45 w 55"/>
              <a:gd name="T121" fmla="*/ 16 h 58"/>
              <a:gd name="T122" fmla="*/ 50 w 55"/>
              <a:gd name="T123" fmla="*/ 10 h 58"/>
              <a:gd name="T124" fmla="*/ 45 w 55"/>
              <a:gd name="T125" fmla="*/ 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" h="58">
                <a:moveTo>
                  <a:pt x="45" y="38"/>
                </a:moveTo>
                <a:cubicBezTo>
                  <a:pt x="47" y="38"/>
                  <a:pt x="50" y="39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4" y="42"/>
                  <a:pt x="55" y="45"/>
                  <a:pt x="55" y="48"/>
                </a:cubicBezTo>
                <a:cubicBezTo>
                  <a:pt x="55" y="53"/>
                  <a:pt x="50" y="58"/>
                  <a:pt x="45" y="58"/>
                </a:cubicBezTo>
                <a:cubicBezTo>
                  <a:pt x="39" y="58"/>
                  <a:pt x="34" y="53"/>
                  <a:pt x="34" y="48"/>
                </a:cubicBezTo>
                <a:cubicBezTo>
                  <a:pt x="34" y="47"/>
                  <a:pt x="35" y="46"/>
                  <a:pt x="35" y="4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1" y="41"/>
                  <a:pt x="18" y="43"/>
                  <a:pt x="14" y="43"/>
                </a:cubicBezTo>
                <a:cubicBezTo>
                  <a:pt x="6" y="43"/>
                  <a:pt x="0" y="36"/>
                  <a:pt x="0" y="29"/>
                </a:cubicBezTo>
                <a:cubicBezTo>
                  <a:pt x="0" y="21"/>
                  <a:pt x="6" y="15"/>
                  <a:pt x="14" y="15"/>
                </a:cubicBezTo>
                <a:cubicBezTo>
                  <a:pt x="18" y="15"/>
                  <a:pt x="21" y="17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20"/>
                  <a:pt x="24" y="20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4" y="11"/>
                  <a:pt x="34" y="10"/>
                </a:cubicBezTo>
                <a:cubicBezTo>
                  <a:pt x="34" y="4"/>
                  <a:pt x="39" y="0"/>
                  <a:pt x="45" y="0"/>
                </a:cubicBezTo>
                <a:cubicBezTo>
                  <a:pt x="50" y="0"/>
                  <a:pt x="55" y="4"/>
                  <a:pt x="55" y="10"/>
                </a:cubicBezTo>
                <a:cubicBezTo>
                  <a:pt x="55" y="16"/>
                  <a:pt x="50" y="20"/>
                  <a:pt x="45" y="20"/>
                </a:cubicBezTo>
                <a:cubicBezTo>
                  <a:pt x="42" y="20"/>
                  <a:pt x="39" y="19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5"/>
                  <a:pt x="28" y="27"/>
                  <a:pt x="28" y="29"/>
                </a:cubicBezTo>
                <a:cubicBezTo>
                  <a:pt x="28" y="31"/>
                  <a:pt x="27" y="33"/>
                  <a:pt x="27" y="3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9" y="39"/>
                  <a:pt x="42" y="38"/>
                  <a:pt x="45" y="38"/>
                </a:cubicBezTo>
                <a:close/>
                <a:moveTo>
                  <a:pt x="49" y="44"/>
                </a:moveTo>
                <a:cubicBezTo>
                  <a:pt x="49" y="44"/>
                  <a:pt x="49" y="44"/>
                  <a:pt x="49" y="44"/>
                </a:cubicBezTo>
                <a:cubicBezTo>
                  <a:pt x="48" y="43"/>
                  <a:pt x="46" y="42"/>
                  <a:pt x="45" y="42"/>
                </a:cubicBezTo>
                <a:cubicBezTo>
                  <a:pt x="43" y="42"/>
                  <a:pt x="42" y="43"/>
                  <a:pt x="41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5"/>
                  <a:pt x="39" y="46"/>
                  <a:pt x="39" y="48"/>
                </a:cubicBezTo>
                <a:cubicBezTo>
                  <a:pt x="39" y="51"/>
                  <a:pt x="41" y="53"/>
                  <a:pt x="45" y="53"/>
                </a:cubicBezTo>
                <a:cubicBezTo>
                  <a:pt x="48" y="53"/>
                  <a:pt x="50" y="51"/>
                  <a:pt x="50" y="48"/>
                </a:cubicBezTo>
                <a:cubicBezTo>
                  <a:pt x="50" y="46"/>
                  <a:pt x="50" y="45"/>
                  <a:pt x="49" y="44"/>
                </a:cubicBezTo>
                <a:cubicBezTo>
                  <a:pt x="49" y="44"/>
                  <a:pt x="49" y="44"/>
                  <a:pt x="49" y="44"/>
                </a:cubicBezTo>
                <a:close/>
                <a:moveTo>
                  <a:pt x="21" y="22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1"/>
                  <a:pt x="17" y="20"/>
                  <a:pt x="14" y="20"/>
                </a:cubicBezTo>
                <a:cubicBezTo>
                  <a:pt x="9" y="20"/>
                  <a:pt x="5" y="24"/>
                  <a:pt x="5" y="29"/>
                </a:cubicBezTo>
                <a:cubicBezTo>
                  <a:pt x="5" y="34"/>
                  <a:pt x="9" y="38"/>
                  <a:pt x="14" y="38"/>
                </a:cubicBezTo>
                <a:cubicBezTo>
                  <a:pt x="17" y="38"/>
                  <a:pt x="19" y="37"/>
                  <a:pt x="21" y="36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4"/>
                  <a:pt x="23" y="31"/>
                  <a:pt x="23" y="29"/>
                </a:cubicBezTo>
                <a:cubicBezTo>
                  <a:pt x="23" y="26"/>
                  <a:pt x="22" y="24"/>
                  <a:pt x="21" y="22"/>
                </a:cubicBezTo>
                <a:cubicBezTo>
                  <a:pt x="21" y="22"/>
                  <a:pt x="21" y="22"/>
                  <a:pt x="21" y="22"/>
                </a:cubicBezTo>
                <a:close/>
                <a:moveTo>
                  <a:pt x="45" y="4"/>
                </a:moveTo>
                <a:cubicBezTo>
                  <a:pt x="45" y="4"/>
                  <a:pt x="45" y="4"/>
                  <a:pt x="45" y="4"/>
                </a:cubicBezTo>
                <a:cubicBezTo>
                  <a:pt x="41" y="4"/>
                  <a:pt x="39" y="7"/>
                  <a:pt x="39" y="10"/>
                </a:cubicBezTo>
                <a:cubicBezTo>
                  <a:pt x="39" y="11"/>
                  <a:pt x="39" y="12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3" y="16"/>
                  <a:pt x="45" y="16"/>
                </a:cubicBezTo>
                <a:cubicBezTo>
                  <a:pt x="48" y="16"/>
                  <a:pt x="50" y="13"/>
                  <a:pt x="50" y="10"/>
                </a:cubicBezTo>
                <a:cubicBezTo>
                  <a:pt x="50" y="7"/>
                  <a:pt x="48" y="4"/>
                  <a:pt x="45" y="4"/>
                </a:cubicBez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8" name="Freeform 72"/>
          <p:cNvSpPr>
            <a:spLocks noEditPoints="1"/>
          </p:cNvSpPr>
          <p:nvPr/>
        </p:nvSpPr>
        <p:spPr bwMode="auto">
          <a:xfrm>
            <a:off x="4125913" y="2122488"/>
            <a:ext cx="539750" cy="566737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9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2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7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3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4 h 151"/>
              <a:gd name="T70" fmla="*/ 97 w 144"/>
              <a:gd name="T71" fmla="*/ 30 h 151"/>
              <a:gd name="T72" fmla="*/ 82 w 144"/>
              <a:gd name="T73" fmla="*/ 12 h 151"/>
              <a:gd name="T74" fmla="*/ 69 w 144"/>
              <a:gd name="T75" fmla="*/ 11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1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7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1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2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3" y="124"/>
                  <a:pt x="114" y="117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1" y="93"/>
                  <a:pt x="108" y="101"/>
                </a:cubicBezTo>
                <a:cubicBezTo>
                  <a:pt x="107" y="106"/>
                  <a:pt x="101" y="104"/>
                  <a:pt x="102" y="100"/>
                </a:cubicBezTo>
                <a:cubicBezTo>
                  <a:pt x="104" y="93"/>
                  <a:pt x="105" y="84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4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4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7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2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2" y="151"/>
                  <a:pt x="89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2"/>
                  <a:pt x="68" y="82"/>
                  <a:pt x="68" y="82"/>
                </a:cubicBezTo>
                <a:cubicBezTo>
                  <a:pt x="70" y="80"/>
                  <a:pt x="74" y="80"/>
                  <a:pt x="76" y="82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3"/>
                  <a:pt x="117" y="127"/>
                  <a:pt x="115" y="129"/>
                </a:cubicBezTo>
                <a:cubicBezTo>
                  <a:pt x="114" y="130"/>
                  <a:pt x="112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9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4"/>
                  <a:pt x="72" y="94"/>
                  <a:pt x="72" y="94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8"/>
                  <a:pt x="114" y="28"/>
                  <a:pt x="114" y="27"/>
                </a:cubicBezTo>
                <a:cubicBezTo>
                  <a:pt x="111" y="29"/>
                  <a:pt x="108" y="31"/>
                  <a:pt x="105" y="33"/>
                </a:cubicBezTo>
                <a:cubicBezTo>
                  <a:pt x="109" y="43"/>
                  <a:pt x="112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3"/>
                  <a:pt x="126" y="39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5" y="20"/>
                  <a:pt x="100" y="18"/>
                  <a:pt x="96" y="16"/>
                </a:cubicBezTo>
                <a:cubicBezTo>
                  <a:pt x="98" y="18"/>
                  <a:pt x="99" y="21"/>
                  <a:pt x="101" y="23"/>
                </a:cubicBezTo>
                <a:cubicBezTo>
                  <a:pt x="101" y="24"/>
                  <a:pt x="102" y="26"/>
                  <a:pt x="103" y="27"/>
                </a:cubicBezTo>
                <a:cubicBezTo>
                  <a:pt x="105" y="26"/>
                  <a:pt x="107" y="24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1"/>
                  <a:pt x="78" y="11"/>
                  <a:pt x="75" y="11"/>
                </a:cubicBezTo>
                <a:cubicBezTo>
                  <a:pt x="75" y="34"/>
                  <a:pt x="75" y="34"/>
                  <a:pt x="75" y="34"/>
                </a:cubicBezTo>
                <a:cubicBezTo>
                  <a:pt x="82" y="34"/>
                  <a:pt x="88" y="33"/>
                  <a:pt x="94" y="31"/>
                </a:cubicBezTo>
                <a:cubicBezTo>
                  <a:pt x="95" y="30"/>
                  <a:pt x="96" y="30"/>
                  <a:pt x="97" y="30"/>
                </a:cubicBezTo>
                <a:cubicBezTo>
                  <a:pt x="96" y="29"/>
                  <a:pt x="96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1"/>
                </a:moveTo>
                <a:cubicBezTo>
                  <a:pt x="69" y="11"/>
                  <a:pt x="69" y="11"/>
                  <a:pt x="69" y="11"/>
                </a:cubicBezTo>
                <a:cubicBezTo>
                  <a:pt x="66" y="11"/>
                  <a:pt x="64" y="11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0"/>
                  <a:pt x="50" y="31"/>
                </a:cubicBezTo>
                <a:cubicBezTo>
                  <a:pt x="56" y="33"/>
                  <a:pt x="62" y="34"/>
                  <a:pt x="69" y="34"/>
                </a:cubicBezTo>
                <a:cubicBezTo>
                  <a:pt x="69" y="11"/>
                  <a:pt x="69" y="11"/>
                  <a:pt x="69" y="11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0"/>
                  <a:pt x="36" y="23"/>
                </a:cubicBezTo>
                <a:cubicBezTo>
                  <a:pt x="37" y="24"/>
                  <a:pt x="39" y="26"/>
                  <a:pt x="41" y="27"/>
                </a:cubicBezTo>
                <a:cubicBezTo>
                  <a:pt x="42" y="26"/>
                  <a:pt x="43" y="24"/>
                  <a:pt x="43" y="23"/>
                </a:cubicBezTo>
                <a:cubicBezTo>
                  <a:pt x="45" y="21"/>
                  <a:pt x="46" y="18"/>
                  <a:pt x="48" y="16"/>
                </a:cubicBezTo>
                <a:close/>
                <a:moveTo>
                  <a:pt x="30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8"/>
                  <a:pt x="29" y="29"/>
                </a:cubicBezTo>
                <a:cubicBezTo>
                  <a:pt x="18" y="39"/>
                  <a:pt x="12" y="53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3"/>
                  <a:pt x="39" y="33"/>
                </a:cubicBezTo>
                <a:cubicBezTo>
                  <a:pt x="36" y="31"/>
                  <a:pt x="33" y="29"/>
                  <a:pt x="30" y="27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6"/>
                  <a:pt x="97" y="37"/>
                  <a:pt x="96" y="37"/>
                </a:cubicBezTo>
                <a:cubicBezTo>
                  <a:pt x="90" y="39"/>
                  <a:pt x="83" y="41"/>
                  <a:pt x="75" y="41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5"/>
                  <a:pt x="99" y="36"/>
                </a:cubicBezTo>
                <a:close/>
                <a:moveTo>
                  <a:pt x="69" y="41"/>
                </a:moveTo>
                <a:cubicBezTo>
                  <a:pt x="69" y="41"/>
                  <a:pt x="69" y="41"/>
                  <a:pt x="69" y="41"/>
                </a:cubicBezTo>
                <a:cubicBezTo>
                  <a:pt x="61" y="41"/>
                  <a:pt x="54" y="39"/>
                  <a:pt x="48" y="37"/>
                </a:cubicBezTo>
                <a:cubicBezTo>
                  <a:pt x="47" y="37"/>
                  <a:pt x="46" y="36"/>
                  <a:pt x="45" y="36"/>
                </a:cubicBezTo>
                <a:cubicBezTo>
                  <a:pt x="41" y="45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1"/>
                  <a:pt x="69" y="41"/>
                  <a:pt x="69" y="41"/>
                </a:cubicBez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89" name="Freeform 73"/>
          <p:cNvSpPr>
            <a:spLocks noEditPoints="1"/>
          </p:cNvSpPr>
          <p:nvPr/>
        </p:nvSpPr>
        <p:spPr bwMode="auto">
          <a:xfrm>
            <a:off x="2903538" y="3000375"/>
            <a:ext cx="220662" cy="217488"/>
          </a:xfrm>
          <a:custGeom>
            <a:avLst/>
            <a:gdLst>
              <a:gd name="T0" fmla="*/ 56 w 59"/>
              <a:gd name="T1" fmla="*/ 7 h 58"/>
              <a:gd name="T2" fmla="*/ 59 w 59"/>
              <a:gd name="T3" fmla="*/ 14 h 58"/>
              <a:gd name="T4" fmla="*/ 56 w 59"/>
              <a:gd name="T5" fmla="*/ 21 h 58"/>
              <a:gd name="T6" fmla="*/ 47 w 59"/>
              <a:gd name="T7" fmla="*/ 30 h 58"/>
              <a:gd name="T8" fmla="*/ 40 w 59"/>
              <a:gd name="T9" fmla="*/ 33 h 58"/>
              <a:gd name="T10" fmla="*/ 33 w 59"/>
              <a:gd name="T11" fmla="*/ 29 h 58"/>
              <a:gd name="T12" fmla="*/ 30 w 59"/>
              <a:gd name="T13" fmla="*/ 32 h 58"/>
              <a:gd name="T14" fmla="*/ 33 w 59"/>
              <a:gd name="T15" fmla="*/ 40 h 58"/>
              <a:gd name="T16" fmla="*/ 30 w 59"/>
              <a:gd name="T17" fmla="*/ 47 h 58"/>
              <a:gd name="T18" fmla="*/ 15 w 59"/>
              <a:gd name="T19" fmla="*/ 58 h 58"/>
              <a:gd name="T20" fmla="*/ 3 w 59"/>
              <a:gd name="T21" fmla="*/ 51 h 58"/>
              <a:gd name="T22" fmla="*/ 0 w 59"/>
              <a:gd name="T23" fmla="*/ 44 h 58"/>
              <a:gd name="T24" fmla="*/ 3 w 59"/>
              <a:gd name="T25" fmla="*/ 37 h 58"/>
              <a:gd name="T26" fmla="*/ 3 w 59"/>
              <a:gd name="T27" fmla="*/ 37 h 58"/>
              <a:gd name="T28" fmla="*/ 19 w 59"/>
              <a:gd name="T29" fmla="*/ 25 h 58"/>
              <a:gd name="T30" fmla="*/ 26 w 59"/>
              <a:gd name="T31" fmla="*/ 28 h 58"/>
              <a:gd name="T32" fmla="*/ 27 w 59"/>
              <a:gd name="T33" fmla="*/ 29 h 58"/>
              <a:gd name="T34" fmla="*/ 29 w 59"/>
              <a:gd name="T35" fmla="*/ 26 h 58"/>
              <a:gd name="T36" fmla="*/ 26 w 59"/>
              <a:gd name="T37" fmla="*/ 18 h 58"/>
              <a:gd name="T38" fmla="*/ 29 w 59"/>
              <a:gd name="T39" fmla="*/ 11 h 58"/>
              <a:gd name="T40" fmla="*/ 37 w 59"/>
              <a:gd name="T41" fmla="*/ 3 h 58"/>
              <a:gd name="T42" fmla="*/ 52 w 59"/>
              <a:gd name="T43" fmla="*/ 3 h 58"/>
              <a:gd name="T44" fmla="*/ 53 w 59"/>
              <a:gd name="T45" fmla="*/ 10 h 58"/>
              <a:gd name="T46" fmla="*/ 49 w 59"/>
              <a:gd name="T47" fmla="*/ 6 h 58"/>
              <a:gd name="T48" fmla="*/ 45 w 59"/>
              <a:gd name="T49" fmla="*/ 4 h 58"/>
              <a:gd name="T50" fmla="*/ 40 w 59"/>
              <a:gd name="T51" fmla="*/ 6 h 58"/>
              <a:gd name="T52" fmla="*/ 30 w 59"/>
              <a:gd name="T53" fmla="*/ 18 h 58"/>
              <a:gd name="T54" fmla="*/ 32 w 59"/>
              <a:gd name="T55" fmla="*/ 23 h 58"/>
              <a:gd name="T56" fmla="*/ 33 w 59"/>
              <a:gd name="T57" fmla="*/ 23 h 58"/>
              <a:gd name="T58" fmla="*/ 40 w 59"/>
              <a:gd name="T59" fmla="*/ 19 h 58"/>
              <a:gd name="T60" fmla="*/ 36 w 59"/>
              <a:gd name="T61" fmla="*/ 26 h 58"/>
              <a:gd name="T62" fmla="*/ 36 w 59"/>
              <a:gd name="T63" fmla="*/ 26 h 58"/>
              <a:gd name="T64" fmla="*/ 44 w 59"/>
              <a:gd name="T65" fmla="*/ 26 h 58"/>
              <a:gd name="T66" fmla="*/ 53 w 59"/>
              <a:gd name="T67" fmla="*/ 18 h 58"/>
              <a:gd name="T68" fmla="*/ 54 w 59"/>
              <a:gd name="T69" fmla="*/ 14 h 58"/>
              <a:gd name="T70" fmla="*/ 53 w 59"/>
              <a:gd name="T71" fmla="*/ 10 h 58"/>
              <a:gd name="T72" fmla="*/ 27 w 59"/>
              <a:gd name="T73" fmla="*/ 35 h 58"/>
              <a:gd name="T74" fmla="*/ 23 w 59"/>
              <a:gd name="T75" fmla="*/ 39 h 58"/>
              <a:gd name="T76" fmla="*/ 19 w 59"/>
              <a:gd name="T77" fmla="*/ 36 h 58"/>
              <a:gd name="T78" fmla="*/ 23 w 59"/>
              <a:gd name="T79" fmla="*/ 32 h 58"/>
              <a:gd name="T80" fmla="*/ 23 w 59"/>
              <a:gd name="T81" fmla="*/ 32 h 58"/>
              <a:gd name="T82" fmla="*/ 15 w 59"/>
              <a:gd name="T83" fmla="*/ 32 h 58"/>
              <a:gd name="T84" fmla="*/ 7 w 59"/>
              <a:gd name="T85" fmla="*/ 40 h 58"/>
              <a:gd name="T86" fmla="*/ 5 w 59"/>
              <a:gd name="T87" fmla="*/ 44 h 58"/>
              <a:gd name="T88" fmla="*/ 10 w 59"/>
              <a:gd name="T89" fmla="*/ 52 h 58"/>
              <a:gd name="T90" fmla="*/ 19 w 59"/>
              <a:gd name="T91" fmla="*/ 52 h 58"/>
              <a:gd name="T92" fmla="*/ 27 w 59"/>
              <a:gd name="T93" fmla="*/ 44 h 58"/>
              <a:gd name="T94" fmla="*/ 29 w 59"/>
              <a:gd name="T95" fmla="*/ 4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" h="58">
                <a:moveTo>
                  <a:pt x="52" y="3"/>
                </a:move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8" y="9"/>
                  <a:pt x="59" y="11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7"/>
                  <a:pt x="58" y="19"/>
                  <a:pt x="56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5" y="32"/>
                  <a:pt x="43" y="33"/>
                  <a:pt x="40" y="33"/>
                </a:cubicBezTo>
                <a:cubicBezTo>
                  <a:pt x="38" y="33"/>
                  <a:pt x="35" y="32"/>
                  <a:pt x="33" y="30"/>
                </a:cubicBezTo>
                <a:cubicBezTo>
                  <a:pt x="33" y="29"/>
                  <a:pt x="33" y="29"/>
                  <a:pt x="33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2" y="34"/>
                  <a:pt x="33" y="37"/>
                  <a:pt x="33" y="40"/>
                </a:cubicBezTo>
                <a:cubicBezTo>
                  <a:pt x="33" y="42"/>
                  <a:pt x="32" y="45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22" y="55"/>
                  <a:pt x="22" y="55"/>
                  <a:pt x="22" y="55"/>
                </a:cubicBezTo>
                <a:cubicBezTo>
                  <a:pt x="20" y="57"/>
                  <a:pt x="17" y="58"/>
                  <a:pt x="15" y="58"/>
                </a:cubicBezTo>
                <a:cubicBezTo>
                  <a:pt x="12" y="58"/>
                  <a:pt x="9" y="57"/>
                  <a:pt x="7" y="5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49"/>
                  <a:pt x="0" y="47"/>
                  <a:pt x="0" y="44"/>
                </a:cubicBezTo>
                <a:cubicBezTo>
                  <a:pt x="0" y="41"/>
                  <a:pt x="1" y="39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12" y="28"/>
                  <a:pt x="12" y="28"/>
                  <a:pt x="12" y="28"/>
                </a:cubicBezTo>
                <a:cubicBezTo>
                  <a:pt x="14" y="26"/>
                  <a:pt x="16" y="25"/>
                  <a:pt x="19" y="25"/>
                </a:cubicBezTo>
                <a:cubicBezTo>
                  <a:pt x="22" y="25"/>
                  <a:pt x="24" y="26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7" y="24"/>
                  <a:pt x="26" y="21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7" y="13"/>
                  <a:pt x="29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37" y="3"/>
                  <a:pt x="37" y="3"/>
                  <a:pt x="37" y="3"/>
                </a:cubicBezTo>
                <a:cubicBezTo>
                  <a:pt x="39" y="1"/>
                  <a:pt x="42" y="0"/>
                  <a:pt x="45" y="0"/>
                </a:cubicBezTo>
                <a:cubicBezTo>
                  <a:pt x="47" y="0"/>
                  <a:pt x="50" y="1"/>
                  <a:pt x="52" y="3"/>
                </a:cubicBezTo>
                <a:cubicBezTo>
                  <a:pt x="52" y="3"/>
                  <a:pt x="52" y="3"/>
                  <a:pt x="52" y="3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6"/>
                  <a:pt x="49" y="6"/>
                  <a:pt x="49" y="6"/>
                </a:cubicBezTo>
                <a:cubicBezTo>
                  <a:pt x="48" y="5"/>
                  <a:pt x="46" y="4"/>
                  <a:pt x="45" y="4"/>
                </a:cubicBezTo>
                <a:cubicBezTo>
                  <a:pt x="43" y="4"/>
                  <a:pt x="42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5"/>
                  <a:pt x="30" y="17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20"/>
                  <a:pt x="31" y="21"/>
                  <a:pt x="32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6" y="19"/>
                  <a:pt x="36" y="19"/>
                  <a:pt x="36" y="19"/>
                </a:cubicBezTo>
                <a:cubicBezTo>
                  <a:pt x="37" y="18"/>
                  <a:pt x="39" y="18"/>
                  <a:pt x="40" y="19"/>
                </a:cubicBezTo>
                <a:cubicBezTo>
                  <a:pt x="40" y="20"/>
                  <a:pt x="40" y="21"/>
                  <a:pt x="40" y="22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7" y="27"/>
                  <a:pt x="39" y="28"/>
                  <a:pt x="40" y="28"/>
                </a:cubicBezTo>
                <a:cubicBezTo>
                  <a:pt x="42" y="28"/>
                  <a:pt x="43" y="27"/>
                  <a:pt x="44" y="26"/>
                </a:cubicBezTo>
                <a:cubicBezTo>
                  <a:pt x="52" y="18"/>
                  <a:pt x="52" y="18"/>
                  <a:pt x="52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4" y="17"/>
                  <a:pt x="54" y="15"/>
                  <a:pt x="54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2"/>
                  <a:pt x="54" y="11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27" y="35"/>
                </a:move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2" y="40"/>
                  <a:pt x="20" y="40"/>
                  <a:pt x="19" y="39"/>
                </a:cubicBezTo>
                <a:cubicBezTo>
                  <a:pt x="19" y="38"/>
                  <a:pt x="19" y="37"/>
                  <a:pt x="19" y="36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0"/>
                  <a:pt x="20" y="30"/>
                  <a:pt x="19" y="30"/>
                </a:cubicBezTo>
                <a:cubicBezTo>
                  <a:pt x="17" y="30"/>
                  <a:pt x="16" y="30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5" y="41"/>
                  <a:pt x="5" y="42"/>
                  <a:pt x="5" y="44"/>
                </a:cubicBezTo>
                <a:cubicBezTo>
                  <a:pt x="5" y="45"/>
                  <a:pt x="5" y="47"/>
                  <a:pt x="7" y="48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3"/>
                  <a:pt x="13" y="54"/>
                  <a:pt x="15" y="54"/>
                </a:cubicBezTo>
                <a:cubicBezTo>
                  <a:pt x="16" y="54"/>
                  <a:pt x="18" y="53"/>
                  <a:pt x="19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8" y="43"/>
                  <a:pt x="29" y="41"/>
                  <a:pt x="29" y="40"/>
                </a:cubicBezTo>
                <a:cubicBezTo>
                  <a:pt x="29" y="38"/>
                  <a:pt x="28" y="37"/>
                  <a:pt x="27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0" name="Freeform 74"/>
          <p:cNvSpPr>
            <a:spLocks noEditPoints="1"/>
          </p:cNvSpPr>
          <p:nvPr/>
        </p:nvSpPr>
        <p:spPr bwMode="auto">
          <a:xfrm>
            <a:off x="5178425" y="1530350"/>
            <a:ext cx="346075" cy="349250"/>
          </a:xfrm>
          <a:custGeom>
            <a:avLst/>
            <a:gdLst>
              <a:gd name="T0" fmla="*/ 76 w 92"/>
              <a:gd name="T1" fmla="*/ 1 h 93"/>
              <a:gd name="T2" fmla="*/ 80 w 92"/>
              <a:gd name="T3" fmla="*/ 2 h 93"/>
              <a:gd name="T4" fmla="*/ 80 w 92"/>
              <a:gd name="T5" fmla="*/ 2 h 93"/>
              <a:gd name="T6" fmla="*/ 91 w 92"/>
              <a:gd name="T7" fmla="*/ 13 h 93"/>
              <a:gd name="T8" fmla="*/ 91 w 92"/>
              <a:gd name="T9" fmla="*/ 13 h 93"/>
              <a:gd name="T10" fmla="*/ 92 w 92"/>
              <a:gd name="T11" fmla="*/ 16 h 93"/>
              <a:gd name="T12" fmla="*/ 78 w 92"/>
              <a:gd name="T13" fmla="*/ 29 h 93"/>
              <a:gd name="T14" fmla="*/ 68 w 92"/>
              <a:gd name="T15" fmla="*/ 30 h 93"/>
              <a:gd name="T16" fmla="*/ 65 w 92"/>
              <a:gd name="T17" fmla="*/ 68 h 93"/>
              <a:gd name="T18" fmla="*/ 45 w 92"/>
              <a:gd name="T19" fmla="*/ 76 h 93"/>
              <a:gd name="T20" fmla="*/ 17 w 92"/>
              <a:gd name="T21" fmla="*/ 48 h 93"/>
              <a:gd name="T22" fmla="*/ 45 w 92"/>
              <a:gd name="T23" fmla="*/ 19 h 93"/>
              <a:gd name="T24" fmla="*/ 66 w 92"/>
              <a:gd name="T25" fmla="*/ 22 h 93"/>
              <a:gd name="T26" fmla="*/ 65 w 92"/>
              <a:gd name="T27" fmla="*/ 13 h 93"/>
              <a:gd name="T28" fmla="*/ 82 w 92"/>
              <a:gd name="T29" fmla="*/ 37 h 93"/>
              <a:gd name="T30" fmla="*/ 89 w 92"/>
              <a:gd name="T31" fmla="*/ 34 h 93"/>
              <a:gd name="T32" fmla="*/ 91 w 92"/>
              <a:gd name="T33" fmla="*/ 48 h 93"/>
              <a:gd name="T34" fmla="*/ 45 w 92"/>
              <a:gd name="T35" fmla="*/ 93 h 93"/>
              <a:gd name="T36" fmla="*/ 0 w 92"/>
              <a:gd name="T37" fmla="*/ 48 h 93"/>
              <a:gd name="T38" fmla="*/ 45 w 92"/>
              <a:gd name="T39" fmla="*/ 2 h 93"/>
              <a:gd name="T40" fmla="*/ 58 w 92"/>
              <a:gd name="T41" fmla="*/ 4 h 93"/>
              <a:gd name="T42" fmla="*/ 56 w 92"/>
              <a:gd name="T43" fmla="*/ 11 h 93"/>
              <a:gd name="T44" fmla="*/ 45 w 92"/>
              <a:gd name="T45" fmla="*/ 9 h 93"/>
              <a:gd name="T46" fmla="*/ 7 w 92"/>
              <a:gd name="T47" fmla="*/ 48 h 93"/>
              <a:gd name="T48" fmla="*/ 45 w 92"/>
              <a:gd name="T49" fmla="*/ 86 h 93"/>
              <a:gd name="T50" fmla="*/ 83 w 92"/>
              <a:gd name="T51" fmla="*/ 48 h 93"/>
              <a:gd name="T52" fmla="*/ 82 w 92"/>
              <a:gd name="T53" fmla="*/ 37 h 93"/>
              <a:gd name="T54" fmla="*/ 45 w 92"/>
              <a:gd name="T55" fmla="*/ 35 h 93"/>
              <a:gd name="T56" fmla="*/ 59 w 92"/>
              <a:gd name="T57" fmla="*/ 28 h 93"/>
              <a:gd name="T58" fmla="*/ 28 w 92"/>
              <a:gd name="T59" fmla="*/ 31 h 93"/>
              <a:gd name="T60" fmla="*/ 28 w 92"/>
              <a:gd name="T61" fmla="*/ 31 h 93"/>
              <a:gd name="T62" fmla="*/ 28 w 92"/>
              <a:gd name="T63" fmla="*/ 65 h 93"/>
              <a:gd name="T64" fmla="*/ 62 w 92"/>
              <a:gd name="T65" fmla="*/ 65 h 93"/>
              <a:gd name="T66" fmla="*/ 69 w 92"/>
              <a:gd name="T67" fmla="*/ 48 h 93"/>
              <a:gd name="T68" fmla="*/ 57 w 92"/>
              <a:gd name="T69" fmla="*/ 41 h 93"/>
              <a:gd name="T70" fmla="*/ 54 w 92"/>
              <a:gd name="T71" fmla="*/ 57 h 93"/>
              <a:gd name="T72" fmla="*/ 45 w 92"/>
              <a:gd name="T73" fmla="*/ 61 h 93"/>
              <a:gd name="T74" fmla="*/ 36 w 92"/>
              <a:gd name="T75" fmla="*/ 57 h 93"/>
              <a:gd name="T76" fmla="*/ 36 w 92"/>
              <a:gd name="T77" fmla="*/ 38 h 93"/>
              <a:gd name="T78" fmla="*/ 45 w 92"/>
              <a:gd name="T79" fmla="*/ 35 h 93"/>
              <a:gd name="T80" fmla="*/ 48 w 92"/>
              <a:gd name="T81" fmla="*/ 39 h 93"/>
              <a:gd name="T82" fmla="*/ 39 w 92"/>
              <a:gd name="T83" fmla="*/ 42 h 93"/>
              <a:gd name="T84" fmla="*/ 36 w 92"/>
              <a:gd name="T85" fmla="*/ 48 h 93"/>
              <a:gd name="T86" fmla="*/ 45 w 92"/>
              <a:gd name="T87" fmla="*/ 56 h 93"/>
              <a:gd name="T88" fmla="*/ 51 w 92"/>
              <a:gd name="T89" fmla="*/ 54 h 93"/>
              <a:gd name="T90" fmla="*/ 53 w 92"/>
              <a:gd name="T91" fmla="*/ 45 h 93"/>
              <a:gd name="T92" fmla="*/ 43 w 92"/>
              <a:gd name="T93" fmla="*/ 50 h 93"/>
              <a:gd name="T94" fmla="*/ 48 w 92"/>
              <a:gd name="T95" fmla="*/ 39 h 93"/>
              <a:gd name="T96" fmla="*/ 77 w 92"/>
              <a:gd name="T97" fmla="*/ 7 h 93"/>
              <a:gd name="T98" fmla="*/ 70 w 92"/>
              <a:gd name="T99" fmla="*/ 20 h 93"/>
              <a:gd name="T100" fmla="*/ 77 w 92"/>
              <a:gd name="T101" fmla="*/ 7 h 93"/>
              <a:gd name="T102" fmla="*/ 81 w 92"/>
              <a:gd name="T103" fmla="*/ 15 h 93"/>
              <a:gd name="T104" fmla="*/ 78 w 92"/>
              <a:gd name="T105" fmla="*/ 24 h 93"/>
              <a:gd name="T106" fmla="*/ 81 w 92"/>
              <a:gd name="T107" fmla="*/ 1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" h="93">
                <a:moveTo>
                  <a:pt x="65" y="13"/>
                </a:moveTo>
                <a:cubicBezTo>
                  <a:pt x="76" y="1"/>
                  <a:pt x="76" y="1"/>
                  <a:pt x="76" y="1"/>
                </a:cubicBezTo>
                <a:cubicBezTo>
                  <a:pt x="77" y="0"/>
                  <a:pt x="79" y="0"/>
                  <a:pt x="80" y="1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2" y="10"/>
                  <a:pt x="82" y="10"/>
                  <a:pt x="82" y="10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1" y="13"/>
                  <a:pt x="92" y="13"/>
                </a:cubicBezTo>
                <a:cubicBezTo>
                  <a:pt x="92" y="14"/>
                  <a:pt x="92" y="15"/>
                  <a:pt x="92" y="16"/>
                </a:cubicBezTo>
                <a:cubicBezTo>
                  <a:pt x="80" y="28"/>
                  <a:pt x="80" y="28"/>
                  <a:pt x="80" y="28"/>
                </a:cubicBezTo>
                <a:cubicBezTo>
                  <a:pt x="79" y="29"/>
                  <a:pt x="78" y="29"/>
                  <a:pt x="78" y="29"/>
                </a:cubicBezTo>
                <a:cubicBezTo>
                  <a:pt x="71" y="27"/>
                  <a:pt x="71" y="27"/>
                  <a:pt x="71" y="27"/>
                </a:cubicBezTo>
                <a:cubicBezTo>
                  <a:pt x="68" y="30"/>
                  <a:pt x="68" y="30"/>
                  <a:pt x="68" y="30"/>
                </a:cubicBezTo>
                <a:cubicBezTo>
                  <a:pt x="71" y="35"/>
                  <a:pt x="73" y="41"/>
                  <a:pt x="73" y="48"/>
                </a:cubicBezTo>
                <a:cubicBezTo>
                  <a:pt x="73" y="55"/>
                  <a:pt x="70" y="63"/>
                  <a:pt x="65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0" y="73"/>
                  <a:pt x="53" y="76"/>
                  <a:pt x="45" y="76"/>
                </a:cubicBezTo>
                <a:cubicBezTo>
                  <a:pt x="37" y="76"/>
                  <a:pt x="30" y="73"/>
                  <a:pt x="25" y="68"/>
                </a:cubicBezTo>
                <a:cubicBezTo>
                  <a:pt x="20" y="63"/>
                  <a:pt x="17" y="55"/>
                  <a:pt x="17" y="48"/>
                </a:cubicBezTo>
                <a:cubicBezTo>
                  <a:pt x="17" y="40"/>
                  <a:pt x="20" y="33"/>
                  <a:pt x="25" y="28"/>
                </a:cubicBezTo>
                <a:cubicBezTo>
                  <a:pt x="30" y="23"/>
                  <a:pt x="37" y="19"/>
                  <a:pt x="45" y="19"/>
                </a:cubicBezTo>
                <a:cubicBezTo>
                  <a:pt x="52" y="19"/>
                  <a:pt x="58" y="22"/>
                  <a:pt x="62" y="25"/>
                </a:cubicBezTo>
                <a:cubicBezTo>
                  <a:pt x="66" y="22"/>
                  <a:pt x="66" y="22"/>
                  <a:pt x="66" y="22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4"/>
                  <a:pt x="64" y="14"/>
                  <a:pt x="65" y="13"/>
                </a:cubicBezTo>
                <a:close/>
                <a:moveTo>
                  <a:pt x="82" y="37"/>
                </a:moveTo>
                <a:cubicBezTo>
                  <a:pt x="82" y="37"/>
                  <a:pt x="82" y="37"/>
                  <a:pt x="82" y="37"/>
                </a:cubicBezTo>
                <a:cubicBezTo>
                  <a:pt x="81" y="35"/>
                  <a:pt x="82" y="33"/>
                  <a:pt x="84" y="32"/>
                </a:cubicBezTo>
                <a:cubicBezTo>
                  <a:pt x="86" y="31"/>
                  <a:pt x="88" y="33"/>
                  <a:pt x="89" y="34"/>
                </a:cubicBezTo>
                <a:cubicBezTo>
                  <a:pt x="89" y="37"/>
                  <a:pt x="90" y="39"/>
                  <a:pt x="90" y="41"/>
                </a:cubicBezTo>
                <a:cubicBezTo>
                  <a:pt x="91" y="43"/>
                  <a:pt x="91" y="45"/>
                  <a:pt x="91" y="48"/>
                </a:cubicBezTo>
                <a:cubicBezTo>
                  <a:pt x="91" y="60"/>
                  <a:pt x="86" y="72"/>
                  <a:pt x="77" y="80"/>
                </a:cubicBezTo>
                <a:cubicBezTo>
                  <a:pt x="69" y="88"/>
                  <a:pt x="58" y="93"/>
                  <a:pt x="45" y="93"/>
                </a:cubicBezTo>
                <a:cubicBezTo>
                  <a:pt x="33" y="93"/>
                  <a:pt x="21" y="88"/>
                  <a:pt x="13" y="80"/>
                </a:cubicBezTo>
                <a:cubicBezTo>
                  <a:pt x="5" y="72"/>
                  <a:pt x="0" y="60"/>
                  <a:pt x="0" y="48"/>
                </a:cubicBezTo>
                <a:cubicBezTo>
                  <a:pt x="0" y="35"/>
                  <a:pt x="5" y="24"/>
                  <a:pt x="13" y="15"/>
                </a:cubicBezTo>
                <a:cubicBezTo>
                  <a:pt x="21" y="7"/>
                  <a:pt x="33" y="2"/>
                  <a:pt x="45" y="2"/>
                </a:cubicBezTo>
                <a:cubicBezTo>
                  <a:pt x="47" y="2"/>
                  <a:pt x="50" y="2"/>
                  <a:pt x="52" y="3"/>
                </a:cubicBezTo>
                <a:cubicBezTo>
                  <a:pt x="54" y="3"/>
                  <a:pt x="56" y="3"/>
                  <a:pt x="58" y="4"/>
                </a:cubicBezTo>
                <a:cubicBezTo>
                  <a:pt x="60" y="5"/>
                  <a:pt x="61" y="7"/>
                  <a:pt x="61" y="9"/>
                </a:cubicBezTo>
                <a:cubicBezTo>
                  <a:pt x="60" y="10"/>
                  <a:pt x="58" y="12"/>
                  <a:pt x="56" y="11"/>
                </a:cubicBezTo>
                <a:cubicBezTo>
                  <a:pt x="54" y="10"/>
                  <a:pt x="53" y="10"/>
                  <a:pt x="51" y="10"/>
                </a:cubicBezTo>
                <a:cubicBezTo>
                  <a:pt x="49" y="9"/>
                  <a:pt x="47" y="9"/>
                  <a:pt x="45" y="9"/>
                </a:cubicBezTo>
                <a:cubicBezTo>
                  <a:pt x="35" y="9"/>
                  <a:pt x="25" y="14"/>
                  <a:pt x="18" y="21"/>
                </a:cubicBezTo>
                <a:cubicBezTo>
                  <a:pt x="11" y="27"/>
                  <a:pt x="7" y="37"/>
                  <a:pt x="7" y="48"/>
                </a:cubicBezTo>
                <a:cubicBezTo>
                  <a:pt x="7" y="58"/>
                  <a:pt x="11" y="68"/>
                  <a:pt x="18" y="75"/>
                </a:cubicBezTo>
                <a:cubicBezTo>
                  <a:pt x="25" y="82"/>
                  <a:pt x="35" y="86"/>
                  <a:pt x="45" y="86"/>
                </a:cubicBezTo>
                <a:cubicBezTo>
                  <a:pt x="56" y="86"/>
                  <a:pt x="65" y="82"/>
                  <a:pt x="72" y="75"/>
                </a:cubicBezTo>
                <a:cubicBezTo>
                  <a:pt x="79" y="68"/>
                  <a:pt x="83" y="58"/>
                  <a:pt x="83" y="48"/>
                </a:cubicBezTo>
                <a:cubicBezTo>
                  <a:pt x="83" y="46"/>
                  <a:pt x="83" y="44"/>
                  <a:pt x="83" y="42"/>
                </a:cubicBezTo>
                <a:cubicBezTo>
                  <a:pt x="83" y="40"/>
                  <a:pt x="82" y="38"/>
                  <a:pt x="82" y="37"/>
                </a:cubicBezTo>
                <a:close/>
                <a:moveTo>
                  <a:pt x="45" y="35"/>
                </a:moveTo>
                <a:cubicBezTo>
                  <a:pt x="45" y="35"/>
                  <a:pt x="45" y="35"/>
                  <a:pt x="45" y="35"/>
                </a:cubicBezTo>
                <a:cubicBezTo>
                  <a:pt x="47" y="35"/>
                  <a:pt x="50" y="35"/>
                  <a:pt x="51" y="36"/>
                </a:cubicBezTo>
                <a:cubicBezTo>
                  <a:pt x="59" y="28"/>
                  <a:pt x="59" y="28"/>
                  <a:pt x="59" y="28"/>
                </a:cubicBezTo>
                <a:cubicBezTo>
                  <a:pt x="55" y="25"/>
                  <a:pt x="50" y="24"/>
                  <a:pt x="45" y="24"/>
                </a:cubicBezTo>
                <a:cubicBezTo>
                  <a:pt x="39" y="24"/>
                  <a:pt x="33" y="26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4" y="35"/>
                  <a:pt x="21" y="41"/>
                  <a:pt x="21" y="48"/>
                </a:cubicBezTo>
                <a:cubicBezTo>
                  <a:pt x="21" y="54"/>
                  <a:pt x="24" y="60"/>
                  <a:pt x="28" y="65"/>
                </a:cubicBezTo>
                <a:cubicBezTo>
                  <a:pt x="33" y="69"/>
                  <a:pt x="39" y="72"/>
                  <a:pt x="45" y="72"/>
                </a:cubicBezTo>
                <a:cubicBezTo>
                  <a:pt x="52" y="72"/>
                  <a:pt x="58" y="69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6" y="60"/>
                  <a:pt x="69" y="54"/>
                  <a:pt x="69" y="48"/>
                </a:cubicBezTo>
                <a:cubicBezTo>
                  <a:pt x="69" y="42"/>
                  <a:pt x="67" y="37"/>
                  <a:pt x="65" y="33"/>
                </a:cubicBezTo>
                <a:cubicBezTo>
                  <a:pt x="57" y="41"/>
                  <a:pt x="57" y="41"/>
                  <a:pt x="57" y="41"/>
                </a:cubicBezTo>
                <a:cubicBezTo>
                  <a:pt x="58" y="43"/>
                  <a:pt x="58" y="45"/>
                  <a:pt x="58" y="48"/>
                </a:cubicBezTo>
                <a:cubicBezTo>
                  <a:pt x="58" y="51"/>
                  <a:pt x="57" y="54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2" y="59"/>
                  <a:pt x="49" y="61"/>
                  <a:pt x="45" y="61"/>
                </a:cubicBezTo>
                <a:cubicBezTo>
                  <a:pt x="42" y="61"/>
                  <a:pt x="38" y="59"/>
                  <a:pt x="36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4" y="54"/>
                  <a:pt x="32" y="51"/>
                  <a:pt x="32" y="48"/>
                </a:cubicBezTo>
                <a:cubicBezTo>
                  <a:pt x="32" y="44"/>
                  <a:pt x="34" y="41"/>
                  <a:pt x="3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42" y="35"/>
                  <a:pt x="45" y="35"/>
                </a:cubicBezTo>
                <a:close/>
                <a:moveTo>
                  <a:pt x="48" y="39"/>
                </a:moveTo>
                <a:cubicBezTo>
                  <a:pt x="48" y="39"/>
                  <a:pt x="48" y="39"/>
                  <a:pt x="48" y="39"/>
                </a:cubicBezTo>
                <a:cubicBezTo>
                  <a:pt x="47" y="39"/>
                  <a:pt x="46" y="39"/>
                  <a:pt x="45" y="39"/>
                </a:cubicBezTo>
                <a:cubicBezTo>
                  <a:pt x="43" y="39"/>
                  <a:pt x="41" y="40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7" y="43"/>
                  <a:pt x="36" y="45"/>
                  <a:pt x="36" y="48"/>
                </a:cubicBezTo>
                <a:cubicBezTo>
                  <a:pt x="36" y="50"/>
                  <a:pt x="37" y="52"/>
                  <a:pt x="39" y="54"/>
                </a:cubicBezTo>
                <a:cubicBezTo>
                  <a:pt x="41" y="55"/>
                  <a:pt x="43" y="56"/>
                  <a:pt x="45" y="56"/>
                </a:cubicBezTo>
                <a:cubicBezTo>
                  <a:pt x="48" y="56"/>
                  <a:pt x="50" y="55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3" y="52"/>
                  <a:pt x="54" y="50"/>
                  <a:pt x="54" y="48"/>
                </a:cubicBezTo>
                <a:cubicBezTo>
                  <a:pt x="54" y="47"/>
                  <a:pt x="54" y="46"/>
                  <a:pt x="53" y="45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2"/>
                  <a:pt x="44" y="52"/>
                  <a:pt x="43" y="50"/>
                </a:cubicBezTo>
                <a:cubicBezTo>
                  <a:pt x="41" y="49"/>
                  <a:pt x="41" y="46"/>
                  <a:pt x="43" y="45"/>
                </a:cubicBezTo>
                <a:cubicBezTo>
                  <a:pt x="48" y="39"/>
                  <a:pt x="48" y="39"/>
                  <a:pt x="48" y="39"/>
                </a:cubicBezTo>
                <a:close/>
                <a:moveTo>
                  <a:pt x="77" y="7"/>
                </a:moveTo>
                <a:cubicBezTo>
                  <a:pt x="77" y="7"/>
                  <a:pt x="77" y="7"/>
                  <a:pt x="77" y="7"/>
                </a:cubicBezTo>
                <a:cubicBezTo>
                  <a:pt x="69" y="15"/>
                  <a:pt x="69" y="15"/>
                  <a:pt x="69" y="15"/>
                </a:cubicBezTo>
                <a:cubicBezTo>
                  <a:pt x="70" y="20"/>
                  <a:pt x="70" y="20"/>
                  <a:pt x="70" y="20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81" y="15"/>
                </a:moveTo>
                <a:cubicBezTo>
                  <a:pt x="81" y="15"/>
                  <a:pt x="81" y="15"/>
                  <a:pt x="81" y="15"/>
                </a:cubicBezTo>
                <a:cubicBezTo>
                  <a:pt x="73" y="23"/>
                  <a:pt x="73" y="23"/>
                  <a:pt x="73" y="23"/>
                </a:cubicBezTo>
                <a:cubicBezTo>
                  <a:pt x="78" y="24"/>
                  <a:pt x="78" y="24"/>
                  <a:pt x="78" y="24"/>
                </a:cubicBezTo>
                <a:cubicBezTo>
                  <a:pt x="86" y="16"/>
                  <a:pt x="86" y="16"/>
                  <a:pt x="86" y="16"/>
                </a:cubicBezTo>
                <a:cubicBezTo>
                  <a:pt x="81" y="15"/>
                  <a:pt x="81" y="15"/>
                  <a:pt x="81" y="15"/>
                </a:cubicBez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91" name="Freeform 75"/>
          <p:cNvSpPr>
            <a:spLocks noEditPoints="1"/>
          </p:cNvSpPr>
          <p:nvPr/>
        </p:nvSpPr>
        <p:spPr bwMode="auto">
          <a:xfrm>
            <a:off x="5202238" y="2476500"/>
            <a:ext cx="204787" cy="209550"/>
          </a:xfrm>
          <a:custGeom>
            <a:avLst/>
            <a:gdLst>
              <a:gd name="T0" fmla="*/ 26 w 55"/>
              <a:gd name="T1" fmla="*/ 39 h 56"/>
              <a:gd name="T2" fmla="*/ 25 w 55"/>
              <a:gd name="T3" fmla="*/ 37 h 56"/>
              <a:gd name="T4" fmla="*/ 22 w 55"/>
              <a:gd name="T5" fmla="*/ 37 h 56"/>
              <a:gd name="T6" fmla="*/ 25 w 55"/>
              <a:gd name="T7" fmla="*/ 52 h 56"/>
              <a:gd name="T8" fmla="*/ 17 w 55"/>
              <a:gd name="T9" fmla="*/ 55 h 56"/>
              <a:gd name="T10" fmla="*/ 8 w 55"/>
              <a:gd name="T11" fmla="*/ 37 h 56"/>
              <a:gd name="T12" fmla="*/ 0 w 55"/>
              <a:gd name="T13" fmla="*/ 26 h 56"/>
              <a:gd name="T14" fmla="*/ 3 w 55"/>
              <a:gd name="T15" fmla="*/ 18 h 56"/>
              <a:gd name="T16" fmla="*/ 11 w 55"/>
              <a:gd name="T17" fmla="*/ 15 h 56"/>
              <a:gd name="T18" fmla="*/ 25 w 55"/>
              <a:gd name="T19" fmla="*/ 15 h 56"/>
              <a:gd name="T20" fmla="*/ 44 w 55"/>
              <a:gd name="T21" fmla="*/ 1 h 56"/>
              <a:gd name="T22" fmla="*/ 48 w 55"/>
              <a:gd name="T23" fmla="*/ 2 h 56"/>
              <a:gd name="T24" fmla="*/ 48 w 55"/>
              <a:gd name="T25" fmla="*/ 18 h 56"/>
              <a:gd name="T26" fmla="*/ 52 w 55"/>
              <a:gd name="T27" fmla="*/ 20 h 56"/>
              <a:gd name="T28" fmla="*/ 52 w 55"/>
              <a:gd name="T29" fmla="*/ 32 h 56"/>
              <a:gd name="T30" fmla="*/ 48 w 55"/>
              <a:gd name="T31" fmla="*/ 50 h 56"/>
              <a:gd name="T32" fmla="*/ 44 w 55"/>
              <a:gd name="T33" fmla="*/ 52 h 56"/>
              <a:gd name="T34" fmla="*/ 27 w 55"/>
              <a:gd name="T35" fmla="*/ 33 h 56"/>
              <a:gd name="T36" fmla="*/ 11 w 55"/>
              <a:gd name="T37" fmla="*/ 19 h 56"/>
              <a:gd name="T38" fmla="*/ 4 w 55"/>
              <a:gd name="T39" fmla="*/ 26 h 56"/>
              <a:gd name="T40" fmla="*/ 10 w 55"/>
              <a:gd name="T41" fmla="*/ 33 h 56"/>
              <a:gd name="T42" fmla="*/ 18 w 55"/>
              <a:gd name="T43" fmla="*/ 50 h 56"/>
              <a:gd name="T44" fmla="*/ 22 w 55"/>
              <a:gd name="T45" fmla="*/ 49 h 56"/>
              <a:gd name="T46" fmla="*/ 17 w 55"/>
              <a:gd name="T47" fmla="*/ 35 h 56"/>
              <a:gd name="T48" fmla="*/ 27 w 55"/>
              <a:gd name="T49" fmla="*/ 33 h 56"/>
              <a:gd name="T50" fmla="*/ 29 w 55"/>
              <a:gd name="T51" fmla="*/ 17 h 56"/>
              <a:gd name="T52" fmla="*/ 29 w 55"/>
              <a:gd name="T53" fmla="*/ 35 h 56"/>
              <a:gd name="T54" fmla="*/ 29 w 55"/>
              <a:gd name="T55" fmla="*/ 35 h 56"/>
              <a:gd name="T56" fmla="*/ 43 w 55"/>
              <a:gd name="T57" fmla="*/ 46 h 56"/>
              <a:gd name="T58" fmla="*/ 29 w 55"/>
              <a:gd name="T59" fmla="*/ 16 h 56"/>
              <a:gd name="T60" fmla="*/ 29 w 55"/>
              <a:gd name="T61" fmla="*/ 17 h 56"/>
              <a:gd name="T62" fmla="*/ 48 w 55"/>
              <a:gd name="T63" fmla="*/ 20 h 56"/>
              <a:gd name="T64" fmla="*/ 48 w 55"/>
              <a:gd name="T65" fmla="*/ 32 h 56"/>
              <a:gd name="T66" fmla="*/ 52 w 55"/>
              <a:gd name="T67" fmla="*/ 26 h 56"/>
              <a:gd name="T68" fmla="*/ 50 w 55"/>
              <a:gd name="T69" fmla="*/ 2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" h="56">
                <a:moveTo>
                  <a:pt x="44" y="52"/>
                </a:moveTo>
                <a:cubicBezTo>
                  <a:pt x="26" y="39"/>
                  <a:pt x="26" y="39"/>
                  <a:pt x="26" y="39"/>
                </a:cubicBezTo>
                <a:cubicBezTo>
                  <a:pt x="25" y="39"/>
                  <a:pt x="25" y="38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7" y="52"/>
                  <a:pt x="25" y="52"/>
                </a:cubicBezTo>
                <a:cubicBezTo>
                  <a:pt x="21" y="54"/>
                  <a:pt x="21" y="54"/>
                  <a:pt x="21" y="54"/>
                </a:cubicBezTo>
                <a:cubicBezTo>
                  <a:pt x="17" y="55"/>
                  <a:pt x="17" y="55"/>
                  <a:pt x="17" y="55"/>
                </a:cubicBezTo>
                <a:cubicBezTo>
                  <a:pt x="16" y="56"/>
                  <a:pt x="15" y="55"/>
                  <a:pt x="14" y="54"/>
                </a:cubicBezTo>
                <a:cubicBezTo>
                  <a:pt x="8" y="37"/>
                  <a:pt x="8" y="37"/>
                  <a:pt x="8" y="37"/>
                </a:cubicBezTo>
                <a:cubicBezTo>
                  <a:pt x="6" y="36"/>
                  <a:pt x="4" y="35"/>
                  <a:pt x="3" y="34"/>
                </a:cubicBezTo>
                <a:cubicBezTo>
                  <a:pt x="1" y="32"/>
                  <a:pt x="0" y="29"/>
                  <a:pt x="0" y="26"/>
                </a:cubicBezTo>
                <a:cubicBezTo>
                  <a:pt x="0" y="23"/>
                  <a:pt x="1" y="20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6"/>
                  <a:pt x="8" y="15"/>
                  <a:pt x="11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3"/>
                  <a:pt x="26" y="13"/>
                </a:cubicBezTo>
                <a:cubicBezTo>
                  <a:pt x="44" y="1"/>
                  <a:pt x="44" y="1"/>
                  <a:pt x="44" y="1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8"/>
                  <a:pt x="48" y="18"/>
                  <a:pt x="48" y="18"/>
                </a:cubicBezTo>
                <a:cubicBezTo>
                  <a:pt x="49" y="18"/>
                  <a:pt x="51" y="19"/>
                  <a:pt x="52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4" y="21"/>
                  <a:pt x="55" y="24"/>
                  <a:pt x="55" y="26"/>
                </a:cubicBezTo>
                <a:cubicBezTo>
                  <a:pt x="55" y="29"/>
                  <a:pt x="54" y="31"/>
                  <a:pt x="52" y="32"/>
                </a:cubicBezTo>
                <a:cubicBezTo>
                  <a:pt x="51" y="34"/>
                  <a:pt x="49" y="34"/>
                  <a:pt x="48" y="35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51"/>
                  <a:pt x="47" y="52"/>
                  <a:pt x="46" y="52"/>
                </a:cubicBezTo>
                <a:cubicBezTo>
                  <a:pt x="45" y="52"/>
                  <a:pt x="45" y="52"/>
                  <a:pt x="44" y="52"/>
                </a:cubicBezTo>
                <a:close/>
                <a:moveTo>
                  <a:pt x="27" y="33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19"/>
                  <a:pt x="27" y="19"/>
                  <a:pt x="2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7" y="20"/>
                  <a:pt x="6" y="21"/>
                </a:cubicBezTo>
                <a:cubicBezTo>
                  <a:pt x="5" y="23"/>
                  <a:pt x="4" y="24"/>
                  <a:pt x="4" y="26"/>
                </a:cubicBezTo>
                <a:cubicBezTo>
                  <a:pt x="4" y="28"/>
                  <a:pt x="5" y="29"/>
                  <a:pt x="6" y="31"/>
                </a:cubicBezTo>
                <a:cubicBezTo>
                  <a:pt x="7" y="32"/>
                  <a:pt x="9" y="33"/>
                  <a:pt x="10" y="33"/>
                </a:cubicBezTo>
                <a:cubicBezTo>
                  <a:pt x="11" y="33"/>
                  <a:pt x="12" y="34"/>
                  <a:pt x="12" y="34"/>
                </a:cubicBezTo>
                <a:cubicBezTo>
                  <a:pt x="18" y="50"/>
                  <a:pt x="18" y="50"/>
                  <a:pt x="18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22" y="49"/>
                  <a:pt x="22" y="49"/>
                  <a:pt x="22" y="49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5"/>
                  <a:pt x="17" y="35"/>
                </a:cubicBezTo>
                <a:cubicBezTo>
                  <a:pt x="17" y="34"/>
                  <a:pt x="18" y="33"/>
                  <a:pt x="19" y="33"/>
                </a:cubicBezTo>
                <a:cubicBezTo>
                  <a:pt x="27" y="33"/>
                  <a:pt x="27" y="33"/>
                  <a:pt x="27" y="33"/>
                </a:cubicBezTo>
                <a:close/>
                <a:moveTo>
                  <a:pt x="29" y="17"/>
                </a:moveTo>
                <a:cubicBezTo>
                  <a:pt x="29" y="17"/>
                  <a:pt x="29" y="17"/>
                  <a:pt x="29" y="17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6"/>
                  <a:pt x="29" y="36"/>
                  <a:pt x="29" y="3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7"/>
                  <a:pt x="43" y="7"/>
                  <a:pt x="43" y="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7"/>
                  <a:pt x="29" y="17"/>
                  <a:pt x="29" y="17"/>
                </a:cubicBezTo>
                <a:close/>
                <a:moveTo>
                  <a:pt x="48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32"/>
                  <a:pt x="48" y="32"/>
                  <a:pt x="48" y="32"/>
                </a:cubicBezTo>
                <a:cubicBezTo>
                  <a:pt x="49" y="32"/>
                  <a:pt x="49" y="31"/>
                  <a:pt x="50" y="31"/>
                </a:cubicBezTo>
                <a:cubicBezTo>
                  <a:pt x="51" y="29"/>
                  <a:pt x="52" y="28"/>
                  <a:pt x="52" y="26"/>
                </a:cubicBezTo>
                <a:cubicBezTo>
                  <a:pt x="52" y="24"/>
                  <a:pt x="51" y="23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1"/>
                  <a:pt x="49" y="21"/>
                  <a:pt x="48" y="20"/>
                </a:cubicBez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92" name="Freeform 76"/>
          <p:cNvSpPr>
            <a:spLocks noEditPoints="1"/>
          </p:cNvSpPr>
          <p:nvPr/>
        </p:nvSpPr>
        <p:spPr bwMode="auto">
          <a:xfrm>
            <a:off x="5613400" y="2986088"/>
            <a:ext cx="241300" cy="247650"/>
          </a:xfrm>
          <a:custGeom>
            <a:avLst/>
            <a:gdLst>
              <a:gd name="T0" fmla="*/ 42 w 64"/>
              <a:gd name="T1" fmla="*/ 61 h 66"/>
              <a:gd name="T2" fmla="*/ 32 w 64"/>
              <a:gd name="T3" fmla="*/ 66 h 66"/>
              <a:gd name="T4" fmla="*/ 22 w 64"/>
              <a:gd name="T5" fmla="*/ 61 h 66"/>
              <a:gd name="T6" fmla="*/ 17 w 64"/>
              <a:gd name="T7" fmla="*/ 48 h 66"/>
              <a:gd name="T8" fmla="*/ 32 w 64"/>
              <a:gd name="T9" fmla="*/ 10 h 66"/>
              <a:gd name="T10" fmla="*/ 47 w 64"/>
              <a:gd name="T11" fmla="*/ 48 h 66"/>
              <a:gd name="T12" fmla="*/ 32 w 64"/>
              <a:gd name="T13" fmla="*/ 30 h 66"/>
              <a:gd name="T14" fmla="*/ 39 w 64"/>
              <a:gd name="T15" fmla="*/ 29 h 66"/>
              <a:gd name="T16" fmla="*/ 40 w 64"/>
              <a:gd name="T17" fmla="*/ 33 h 66"/>
              <a:gd name="T18" fmla="*/ 35 w 64"/>
              <a:gd name="T19" fmla="*/ 32 h 66"/>
              <a:gd name="T20" fmla="*/ 29 w 64"/>
              <a:gd name="T21" fmla="*/ 32 h 66"/>
              <a:gd name="T22" fmla="*/ 24 w 64"/>
              <a:gd name="T23" fmla="*/ 33 h 66"/>
              <a:gd name="T24" fmla="*/ 25 w 64"/>
              <a:gd name="T25" fmla="*/ 29 h 66"/>
              <a:gd name="T26" fmla="*/ 32 w 64"/>
              <a:gd name="T27" fmla="*/ 30 h 66"/>
              <a:gd name="T28" fmla="*/ 32 w 64"/>
              <a:gd name="T29" fmla="*/ 8 h 66"/>
              <a:gd name="T30" fmla="*/ 32 w 64"/>
              <a:gd name="T31" fmla="*/ 0 h 66"/>
              <a:gd name="T32" fmla="*/ 46 w 64"/>
              <a:gd name="T33" fmla="*/ 11 h 66"/>
              <a:gd name="T34" fmla="*/ 43 w 64"/>
              <a:gd name="T35" fmla="*/ 9 h 66"/>
              <a:gd name="T36" fmla="*/ 49 w 64"/>
              <a:gd name="T37" fmla="*/ 7 h 66"/>
              <a:gd name="T38" fmla="*/ 55 w 64"/>
              <a:gd name="T39" fmla="*/ 21 h 66"/>
              <a:gd name="T40" fmla="*/ 58 w 64"/>
              <a:gd name="T41" fmla="*/ 16 h 66"/>
              <a:gd name="T42" fmla="*/ 55 w 64"/>
              <a:gd name="T43" fmla="*/ 21 h 66"/>
              <a:gd name="T44" fmla="*/ 56 w 64"/>
              <a:gd name="T45" fmla="*/ 32 h 66"/>
              <a:gd name="T46" fmla="*/ 64 w 64"/>
              <a:gd name="T47" fmla="*/ 32 h 66"/>
              <a:gd name="T48" fmla="*/ 53 w 64"/>
              <a:gd name="T49" fmla="*/ 46 h 66"/>
              <a:gd name="T50" fmla="*/ 55 w 64"/>
              <a:gd name="T51" fmla="*/ 44 h 66"/>
              <a:gd name="T52" fmla="*/ 58 w 64"/>
              <a:gd name="T53" fmla="*/ 49 h 66"/>
              <a:gd name="T54" fmla="*/ 9 w 64"/>
              <a:gd name="T55" fmla="*/ 44 h 66"/>
              <a:gd name="T56" fmla="*/ 6 w 64"/>
              <a:gd name="T57" fmla="*/ 49 h 66"/>
              <a:gd name="T58" fmla="*/ 9 w 64"/>
              <a:gd name="T59" fmla="*/ 44 h 66"/>
              <a:gd name="T60" fmla="*/ 8 w 64"/>
              <a:gd name="T61" fmla="*/ 32 h 66"/>
              <a:gd name="T62" fmla="*/ 0 w 64"/>
              <a:gd name="T63" fmla="*/ 32 h 66"/>
              <a:gd name="T64" fmla="*/ 11 w 64"/>
              <a:gd name="T65" fmla="*/ 18 h 66"/>
              <a:gd name="T66" fmla="*/ 9 w 64"/>
              <a:gd name="T67" fmla="*/ 21 h 66"/>
              <a:gd name="T68" fmla="*/ 6 w 64"/>
              <a:gd name="T69" fmla="*/ 16 h 66"/>
              <a:gd name="T70" fmla="*/ 21 w 64"/>
              <a:gd name="T71" fmla="*/ 9 h 66"/>
              <a:gd name="T72" fmla="*/ 15 w 64"/>
              <a:gd name="T73" fmla="*/ 7 h 66"/>
              <a:gd name="T74" fmla="*/ 21 w 64"/>
              <a:gd name="T75" fmla="*/ 9 h 66"/>
              <a:gd name="T76" fmla="*/ 41 w 64"/>
              <a:gd name="T77" fmla="*/ 46 h 66"/>
              <a:gd name="T78" fmla="*/ 44 w 64"/>
              <a:gd name="T79" fmla="*/ 21 h 66"/>
              <a:gd name="T80" fmla="*/ 15 w 64"/>
              <a:gd name="T81" fmla="*/ 32 h 66"/>
              <a:gd name="T82" fmla="*/ 23 w 64"/>
              <a:gd name="T83" fmla="*/ 47 h 66"/>
              <a:gd name="T84" fmla="*/ 25 w 64"/>
              <a:gd name="T85" fmla="*/ 53 h 66"/>
              <a:gd name="T86" fmla="*/ 27 w 64"/>
              <a:gd name="T87" fmla="*/ 56 h 66"/>
              <a:gd name="T88" fmla="*/ 31 w 64"/>
              <a:gd name="T89" fmla="*/ 60 h 66"/>
              <a:gd name="T90" fmla="*/ 33 w 64"/>
              <a:gd name="T91" fmla="*/ 60 h 66"/>
              <a:gd name="T92" fmla="*/ 34 w 64"/>
              <a:gd name="T93" fmla="*/ 58 h 66"/>
              <a:gd name="T94" fmla="*/ 39 w 64"/>
              <a:gd name="T95" fmla="*/ 5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6">
                <a:moveTo>
                  <a:pt x="45" y="50"/>
                </a:moveTo>
                <a:cubicBezTo>
                  <a:pt x="45" y="58"/>
                  <a:pt x="45" y="58"/>
                  <a:pt x="45" y="58"/>
                </a:cubicBezTo>
                <a:cubicBezTo>
                  <a:pt x="45" y="60"/>
                  <a:pt x="43" y="61"/>
                  <a:pt x="42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8" y="62"/>
                  <a:pt x="38" y="63"/>
                  <a:pt x="37" y="64"/>
                </a:cubicBezTo>
                <a:cubicBezTo>
                  <a:pt x="36" y="65"/>
                  <a:pt x="34" y="66"/>
                  <a:pt x="32" y="66"/>
                </a:cubicBezTo>
                <a:cubicBezTo>
                  <a:pt x="30" y="66"/>
                  <a:pt x="28" y="65"/>
                  <a:pt x="27" y="64"/>
                </a:cubicBezTo>
                <a:cubicBezTo>
                  <a:pt x="26" y="63"/>
                  <a:pt x="26" y="62"/>
                  <a:pt x="25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1" y="61"/>
                  <a:pt x="19" y="60"/>
                  <a:pt x="19" y="58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7" y="49"/>
                  <a:pt x="17" y="48"/>
                </a:cubicBezTo>
                <a:cubicBezTo>
                  <a:pt x="12" y="44"/>
                  <a:pt x="10" y="38"/>
                  <a:pt x="10" y="32"/>
                </a:cubicBezTo>
                <a:cubicBezTo>
                  <a:pt x="10" y="26"/>
                  <a:pt x="12" y="21"/>
                  <a:pt x="17" y="17"/>
                </a:cubicBezTo>
                <a:cubicBezTo>
                  <a:pt x="21" y="13"/>
                  <a:pt x="26" y="10"/>
                  <a:pt x="32" y="10"/>
                </a:cubicBezTo>
                <a:cubicBezTo>
                  <a:pt x="38" y="10"/>
                  <a:pt x="43" y="13"/>
                  <a:pt x="47" y="17"/>
                </a:cubicBezTo>
                <a:cubicBezTo>
                  <a:pt x="52" y="21"/>
                  <a:pt x="54" y="26"/>
                  <a:pt x="54" y="32"/>
                </a:cubicBezTo>
                <a:cubicBezTo>
                  <a:pt x="54" y="38"/>
                  <a:pt x="52" y="44"/>
                  <a:pt x="47" y="48"/>
                </a:cubicBezTo>
                <a:cubicBezTo>
                  <a:pt x="47" y="49"/>
                  <a:pt x="46" y="49"/>
                  <a:pt x="45" y="50"/>
                </a:cubicBezTo>
                <a:close/>
                <a:moveTo>
                  <a:pt x="32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2" y="29"/>
                  <a:pt x="33" y="29"/>
                  <a:pt x="33" y="29"/>
                </a:cubicBezTo>
                <a:cubicBezTo>
                  <a:pt x="34" y="29"/>
                  <a:pt x="35" y="28"/>
                  <a:pt x="36" y="28"/>
                </a:cubicBezTo>
                <a:cubicBezTo>
                  <a:pt x="37" y="28"/>
                  <a:pt x="38" y="29"/>
                  <a:pt x="39" y="29"/>
                </a:cubicBezTo>
                <a:cubicBezTo>
                  <a:pt x="40" y="29"/>
                  <a:pt x="41" y="30"/>
                  <a:pt x="42" y="31"/>
                </a:cubicBezTo>
                <a:cubicBezTo>
                  <a:pt x="42" y="31"/>
                  <a:pt x="42" y="32"/>
                  <a:pt x="42" y="33"/>
                </a:cubicBezTo>
                <a:cubicBezTo>
                  <a:pt x="41" y="33"/>
                  <a:pt x="40" y="33"/>
                  <a:pt x="40" y="33"/>
                </a:cubicBezTo>
                <a:cubicBezTo>
                  <a:pt x="39" y="32"/>
                  <a:pt x="39" y="32"/>
                  <a:pt x="38" y="32"/>
                </a:cubicBezTo>
                <a:cubicBezTo>
                  <a:pt x="38" y="32"/>
                  <a:pt x="37" y="32"/>
                  <a:pt x="36" y="32"/>
                </a:cubicBezTo>
                <a:cubicBezTo>
                  <a:pt x="36" y="32"/>
                  <a:pt x="35" y="32"/>
                  <a:pt x="35" y="32"/>
                </a:cubicBezTo>
                <a:cubicBezTo>
                  <a:pt x="34" y="32"/>
                  <a:pt x="34" y="32"/>
                  <a:pt x="33" y="33"/>
                </a:cubicBezTo>
                <a:cubicBezTo>
                  <a:pt x="32" y="33"/>
                  <a:pt x="31" y="33"/>
                  <a:pt x="31" y="33"/>
                </a:cubicBezTo>
                <a:cubicBezTo>
                  <a:pt x="30" y="32"/>
                  <a:pt x="30" y="32"/>
                  <a:pt x="29" y="32"/>
                </a:cubicBezTo>
                <a:cubicBezTo>
                  <a:pt x="29" y="32"/>
                  <a:pt x="28" y="32"/>
                  <a:pt x="28" y="32"/>
                </a:cubicBezTo>
                <a:cubicBezTo>
                  <a:pt x="27" y="32"/>
                  <a:pt x="26" y="32"/>
                  <a:pt x="26" y="32"/>
                </a:cubicBezTo>
                <a:cubicBezTo>
                  <a:pt x="25" y="32"/>
                  <a:pt x="25" y="32"/>
                  <a:pt x="24" y="33"/>
                </a:cubicBezTo>
                <a:cubicBezTo>
                  <a:pt x="24" y="33"/>
                  <a:pt x="23" y="33"/>
                  <a:pt x="22" y="33"/>
                </a:cubicBezTo>
                <a:cubicBezTo>
                  <a:pt x="22" y="32"/>
                  <a:pt x="22" y="31"/>
                  <a:pt x="22" y="31"/>
                </a:cubicBezTo>
                <a:cubicBezTo>
                  <a:pt x="23" y="30"/>
                  <a:pt x="24" y="29"/>
                  <a:pt x="25" y="29"/>
                </a:cubicBezTo>
                <a:cubicBezTo>
                  <a:pt x="26" y="29"/>
                  <a:pt x="27" y="28"/>
                  <a:pt x="28" y="28"/>
                </a:cubicBezTo>
                <a:cubicBezTo>
                  <a:pt x="29" y="28"/>
                  <a:pt x="30" y="29"/>
                  <a:pt x="31" y="29"/>
                </a:cubicBezTo>
                <a:cubicBezTo>
                  <a:pt x="31" y="29"/>
                  <a:pt x="32" y="29"/>
                  <a:pt x="32" y="30"/>
                </a:cubicBezTo>
                <a:close/>
                <a:moveTo>
                  <a:pt x="34" y="7"/>
                </a:moveTo>
                <a:cubicBezTo>
                  <a:pt x="34" y="7"/>
                  <a:pt x="34" y="7"/>
                  <a:pt x="34" y="7"/>
                </a:cubicBezTo>
                <a:cubicBezTo>
                  <a:pt x="34" y="8"/>
                  <a:pt x="33" y="8"/>
                  <a:pt x="32" y="8"/>
                </a:cubicBezTo>
                <a:cubicBezTo>
                  <a:pt x="31" y="8"/>
                  <a:pt x="30" y="8"/>
                  <a:pt x="30" y="7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lose/>
                <a:moveTo>
                  <a:pt x="46" y="11"/>
                </a:moveTo>
                <a:cubicBezTo>
                  <a:pt x="46" y="11"/>
                  <a:pt x="46" y="11"/>
                  <a:pt x="46" y="11"/>
                </a:cubicBezTo>
                <a:cubicBezTo>
                  <a:pt x="46" y="12"/>
                  <a:pt x="45" y="12"/>
                  <a:pt x="44" y="12"/>
                </a:cubicBezTo>
                <a:cubicBezTo>
                  <a:pt x="43" y="11"/>
                  <a:pt x="43" y="10"/>
                  <a:pt x="43" y="9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4"/>
                  <a:pt x="47" y="4"/>
                  <a:pt x="48" y="5"/>
                </a:cubicBezTo>
                <a:cubicBezTo>
                  <a:pt x="49" y="5"/>
                  <a:pt x="49" y="6"/>
                  <a:pt x="49" y="7"/>
                </a:cubicBezTo>
                <a:cubicBezTo>
                  <a:pt x="46" y="11"/>
                  <a:pt x="46" y="11"/>
                  <a:pt x="46" y="11"/>
                </a:cubicBezTo>
                <a:close/>
                <a:moveTo>
                  <a:pt x="55" y="21"/>
                </a:move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3" y="21"/>
                  <a:pt x="53" y="20"/>
                </a:cubicBezTo>
                <a:cubicBezTo>
                  <a:pt x="52" y="20"/>
                  <a:pt x="53" y="19"/>
                  <a:pt x="53" y="18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5"/>
                  <a:pt x="59" y="16"/>
                  <a:pt x="60" y="16"/>
                </a:cubicBezTo>
                <a:cubicBezTo>
                  <a:pt x="60" y="17"/>
                  <a:pt x="60" y="18"/>
                  <a:pt x="59" y="18"/>
                </a:cubicBezTo>
                <a:cubicBezTo>
                  <a:pt x="55" y="21"/>
                  <a:pt x="55" y="21"/>
                  <a:pt x="55" y="21"/>
                </a:cubicBezTo>
                <a:close/>
                <a:moveTo>
                  <a:pt x="57" y="34"/>
                </a:move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6" y="33"/>
                  <a:pt x="56" y="32"/>
                </a:cubicBezTo>
                <a:cubicBezTo>
                  <a:pt x="56" y="31"/>
                  <a:pt x="57" y="31"/>
                  <a:pt x="5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63" y="31"/>
                  <a:pt x="64" y="31"/>
                  <a:pt x="64" y="32"/>
                </a:cubicBezTo>
                <a:cubicBezTo>
                  <a:pt x="64" y="33"/>
                  <a:pt x="63" y="34"/>
                  <a:pt x="62" y="34"/>
                </a:cubicBezTo>
                <a:cubicBezTo>
                  <a:pt x="57" y="34"/>
                  <a:pt x="57" y="34"/>
                  <a:pt x="57" y="34"/>
                </a:cubicBezTo>
                <a:close/>
                <a:moveTo>
                  <a:pt x="53" y="46"/>
                </a:move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2" y="45"/>
                  <a:pt x="53" y="44"/>
                </a:cubicBezTo>
                <a:cubicBezTo>
                  <a:pt x="53" y="44"/>
                  <a:pt x="54" y="43"/>
                  <a:pt x="55" y="44"/>
                </a:cubicBezTo>
                <a:cubicBezTo>
                  <a:pt x="59" y="46"/>
                  <a:pt x="59" y="46"/>
                  <a:pt x="59" y="46"/>
                </a:cubicBezTo>
                <a:cubicBezTo>
                  <a:pt x="60" y="47"/>
                  <a:pt x="60" y="48"/>
                  <a:pt x="60" y="48"/>
                </a:cubicBezTo>
                <a:cubicBezTo>
                  <a:pt x="59" y="49"/>
                  <a:pt x="58" y="49"/>
                  <a:pt x="58" y="49"/>
                </a:cubicBezTo>
                <a:cubicBezTo>
                  <a:pt x="53" y="46"/>
                  <a:pt x="53" y="46"/>
                  <a:pt x="53" y="46"/>
                </a:cubicBezTo>
                <a:close/>
                <a:moveTo>
                  <a:pt x="9" y="44"/>
                </a:moveTo>
                <a:cubicBezTo>
                  <a:pt x="9" y="44"/>
                  <a:pt x="9" y="44"/>
                  <a:pt x="9" y="44"/>
                </a:cubicBezTo>
                <a:cubicBezTo>
                  <a:pt x="10" y="43"/>
                  <a:pt x="11" y="44"/>
                  <a:pt x="11" y="44"/>
                </a:cubicBezTo>
                <a:cubicBezTo>
                  <a:pt x="12" y="45"/>
                  <a:pt x="11" y="46"/>
                  <a:pt x="11" y="46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5" y="49"/>
                  <a:pt x="4" y="48"/>
                </a:cubicBezTo>
                <a:cubicBezTo>
                  <a:pt x="4" y="48"/>
                  <a:pt x="4" y="47"/>
                  <a:pt x="5" y="46"/>
                </a:cubicBezTo>
                <a:cubicBezTo>
                  <a:pt x="9" y="44"/>
                  <a:pt x="9" y="44"/>
                  <a:pt x="9" y="44"/>
                </a:cubicBezTo>
                <a:close/>
                <a:moveTo>
                  <a:pt x="7" y="31"/>
                </a:move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8" y="32"/>
                </a:cubicBezTo>
                <a:cubicBezTo>
                  <a:pt x="8" y="33"/>
                  <a:pt x="7" y="34"/>
                  <a:pt x="7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1"/>
                  <a:pt x="2" y="31"/>
                </a:cubicBezTo>
                <a:cubicBezTo>
                  <a:pt x="7" y="31"/>
                  <a:pt x="7" y="31"/>
                  <a:pt x="7" y="31"/>
                </a:cubicBezTo>
                <a:close/>
                <a:moveTo>
                  <a:pt x="11" y="18"/>
                </a:moveTo>
                <a:cubicBezTo>
                  <a:pt x="11" y="18"/>
                  <a:pt x="11" y="18"/>
                  <a:pt x="11" y="18"/>
                </a:cubicBezTo>
                <a:cubicBezTo>
                  <a:pt x="11" y="19"/>
                  <a:pt x="12" y="20"/>
                  <a:pt x="11" y="20"/>
                </a:cubicBezTo>
                <a:cubicBezTo>
                  <a:pt x="11" y="21"/>
                  <a:pt x="10" y="21"/>
                  <a:pt x="9" y="21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8"/>
                  <a:pt x="4" y="17"/>
                  <a:pt x="4" y="16"/>
                </a:cubicBezTo>
                <a:cubicBezTo>
                  <a:pt x="5" y="16"/>
                  <a:pt x="6" y="15"/>
                  <a:pt x="6" y="16"/>
                </a:cubicBezTo>
                <a:cubicBezTo>
                  <a:pt x="11" y="18"/>
                  <a:pt x="11" y="18"/>
                  <a:pt x="11" y="18"/>
                </a:cubicBezTo>
                <a:close/>
                <a:moveTo>
                  <a:pt x="21" y="9"/>
                </a:move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1"/>
                  <a:pt x="20" y="12"/>
                </a:cubicBezTo>
                <a:cubicBezTo>
                  <a:pt x="19" y="12"/>
                  <a:pt x="18" y="12"/>
                  <a:pt x="18" y="11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6"/>
                  <a:pt x="15" y="5"/>
                  <a:pt x="16" y="5"/>
                </a:cubicBezTo>
                <a:cubicBezTo>
                  <a:pt x="17" y="4"/>
                  <a:pt x="18" y="4"/>
                  <a:pt x="18" y="5"/>
                </a:cubicBezTo>
                <a:cubicBezTo>
                  <a:pt x="21" y="9"/>
                  <a:pt x="21" y="9"/>
                  <a:pt x="21" y="9"/>
                </a:cubicBezTo>
                <a:close/>
                <a:moveTo>
                  <a:pt x="41" y="47"/>
                </a:move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2" y="46"/>
                  <a:pt x="43" y="45"/>
                  <a:pt x="44" y="44"/>
                </a:cubicBezTo>
                <a:cubicBezTo>
                  <a:pt x="47" y="41"/>
                  <a:pt x="49" y="37"/>
                  <a:pt x="49" y="32"/>
                </a:cubicBezTo>
                <a:cubicBezTo>
                  <a:pt x="49" y="28"/>
                  <a:pt x="47" y="24"/>
                  <a:pt x="44" y="21"/>
                </a:cubicBezTo>
                <a:cubicBezTo>
                  <a:pt x="41" y="17"/>
                  <a:pt x="36" y="16"/>
                  <a:pt x="32" y="16"/>
                </a:cubicBezTo>
                <a:cubicBezTo>
                  <a:pt x="28" y="16"/>
                  <a:pt x="23" y="17"/>
                  <a:pt x="20" y="21"/>
                </a:cubicBezTo>
                <a:cubicBezTo>
                  <a:pt x="17" y="24"/>
                  <a:pt x="15" y="28"/>
                  <a:pt x="15" y="32"/>
                </a:cubicBezTo>
                <a:cubicBezTo>
                  <a:pt x="15" y="37"/>
                  <a:pt x="17" y="41"/>
                  <a:pt x="20" y="44"/>
                </a:cubicBezTo>
                <a:cubicBezTo>
                  <a:pt x="21" y="45"/>
                  <a:pt x="22" y="46"/>
                  <a:pt x="23" y="46"/>
                </a:cubicBezTo>
                <a:cubicBezTo>
                  <a:pt x="23" y="47"/>
                  <a:pt x="23" y="47"/>
                  <a:pt x="23" y="47"/>
                </a:cubicBezTo>
                <a:cubicBezTo>
                  <a:pt x="26" y="48"/>
                  <a:pt x="29" y="49"/>
                  <a:pt x="32" y="49"/>
                </a:cubicBezTo>
                <a:cubicBezTo>
                  <a:pt x="35" y="49"/>
                  <a:pt x="38" y="48"/>
                  <a:pt x="41" y="47"/>
                </a:cubicBezTo>
                <a:close/>
                <a:moveTo>
                  <a:pt x="25" y="53"/>
                </a:moveTo>
                <a:cubicBezTo>
                  <a:pt x="25" y="53"/>
                  <a:pt x="25" y="53"/>
                  <a:pt x="25" y="53"/>
                </a:cubicBezTo>
                <a:cubicBezTo>
                  <a:pt x="25" y="56"/>
                  <a:pt x="25" y="56"/>
                  <a:pt x="25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9" y="56"/>
                  <a:pt x="30" y="57"/>
                  <a:pt x="30" y="58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2" y="60"/>
                </a:cubicBezTo>
                <a:cubicBezTo>
                  <a:pt x="32" y="60"/>
                  <a:pt x="33" y="60"/>
                  <a:pt x="33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7"/>
                  <a:pt x="35" y="56"/>
                  <a:pt x="37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3"/>
                  <a:pt x="39" y="53"/>
                  <a:pt x="39" y="53"/>
                </a:cubicBezTo>
                <a:cubicBezTo>
                  <a:pt x="37" y="54"/>
                  <a:pt x="35" y="54"/>
                  <a:pt x="32" y="54"/>
                </a:cubicBezTo>
                <a:cubicBezTo>
                  <a:pt x="29" y="54"/>
                  <a:pt x="27" y="54"/>
                  <a:pt x="25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3" name="Freeform 77"/>
          <p:cNvSpPr>
            <a:spLocks noEditPoints="1"/>
          </p:cNvSpPr>
          <p:nvPr/>
        </p:nvSpPr>
        <p:spPr bwMode="auto">
          <a:xfrm>
            <a:off x="3468688" y="3927475"/>
            <a:ext cx="255587" cy="258763"/>
          </a:xfrm>
          <a:custGeom>
            <a:avLst/>
            <a:gdLst>
              <a:gd name="T0" fmla="*/ 9 w 68"/>
              <a:gd name="T1" fmla="*/ 50 h 69"/>
              <a:gd name="T2" fmla="*/ 5 w 68"/>
              <a:gd name="T3" fmla="*/ 56 h 69"/>
              <a:gd name="T4" fmla="*/ 2 w 68"/>
              <a:gd name="T5" fmla="*/ 54 h 69"/>
              <a:gd name="T6" fmla="*/ 55 w 68"/>
              <a:gd name="T7" fmla="*/ 23 h 69"/>
              <a:gd name="T8" fmla="*/ 45 w 68"/>
              <a:gd name="T9" fmla="*/ 33 h 69"/>
              <a:gd name="T10" fmla="*/ 45 w 68"/>
              <a:gd name="T11" fmla="*/ 14 h 69"/>
              <a:gd name="T12" fmla="*/ 45 w 68"/>
              <a:gd name="T13" fmla="*/ 17 h 69"/>
              <a:gd name="T14" fmla="*/ 39 w 68"/>
              <a:gd name="T15" fmla="*/ 23 h 69"/>
              <a:gd name="T16" fmla="*/ 52 w 68"/>
              <a:gd name="T17" fmla="*/ 23 h 69"/>
              <a:gd name="T18" fmla="*/ 9 w 68"/>
              <a:gd name="T19" fmla="*/ 45 h 69"/>
              <a:gd name="T20" fmla="*/ 10 w 68"/>
              <a:gd name="T21" fmla="*/ 39 h 69"/>
              <a:gd name="T22" fmla="*/ 10 w 68"/>
              <a:gd name="T23" fmla="*/ 37 h 69"/>
              <a:gd name="T24" fmla="*/ 2 w 68"/>
              <a:gd name="T25" fmla="*/ 39 h 69"/>
              <a:gd name="T26" fmla="*/ 0 w 68"/>
              <a:gd name="T27" fmla="*/ 28 h 69"/>
              <a:gd name="T28" fmla="*/ 5 w 68"/>
              <a:gd name="T29" fmla="*/ 19 h 69"/>
              <a:gd name="T30" fmla="*/ 14 w 68"/>
              <a:gd name="T31" fmla="*/ 14 h 69"/>
              <a:gd name="T32" fmla="*/ 22 w 68"/>
              <a:gd name="T33" fmla="*/ 14 h 69"/>
              <a:gd name="T34" fmla="*/ 22 w 68"/>
              <a:gd name="T35" fmla="*/ 14 h 69"/>
              <a:gd name="T36" fmla="*/ 64 w 68"/>
              <a:gd name="T37" fmla="*/ 2 h 69"/>
              <a:gd name="T38" fmla="*/ 66 w 68"/>
              <a:gd name="T39" fmla="*/ 4 h 69"/>
              <a:gd name="T40" fmla="*/ 66 w 68"/>
              <a:gd name="T41" fmla="*/ 27 h 69"/>
              <a:gd name="T42" fmla="*/ 55 w 68"/>
              <a:gd name="T43" fmla="*/ 47 h 69"/>
              <a:gd name="T44" fmla="*/ 55 w 68"/>
              <a:gd name="T45" fmla="*/ 55 h 69"/>
              <a:gd name="T46" fmla="*/ 50 w 68"/>
              <a:gd name="T47" fmla="*/ 64 h 69"/>
              <a:gd name="T48" fmla="*/ 30 w 68"/>
              <a:gd name="T49" fmla="*/ 67 h 69"/>
              <a:gd name="T50" fmla="*/ 29 w 68"/>
              <a:gd name="T51" fmla="*/ 62 h 69"/>
              <a:gd name="T52" fmla="*/ 32 w 68"/>
              <a:gd name="T53" fmla="*/ 58 h 69"/>
              <a:gd name="T54" fmla="*/ 24 w 68"/>
              <a:gd name="T55" fmla="*/ 59 h 69"/>
              <a:gd name="T56" fmla="*/ 22 w 68"/>
              <a:gd name="T57" fmla="*/ 58 h 69"/>
              <a:gd name="T58" fmla="*/ 9 w 68"/>
              <a:gd name="T59" fmla="*/ 45 h 69"/>
              <a:gd name="T60" fmla="*/ 15 w 68"/>
              <a:gd name="T61" fmla="*/ 39 h 69"/>
              <a:gd name="T62" fmla="*/ 25 w 68"/>
              <a:gd name="T63" fmla="*/ 54 h 69"/>
              <a:gd name="T64" fmla="*/ 34 w 68"/>
              <a:gd name="T65" fmla="*/ 53 h 69"/>
              <a:gd name="T66" fmla="*/ 38 w 68"/>
              <a:gd name="T67" fmla="*/ 55 h 69"/>
              <a:gd name="T68" fmla="*/ 35 w 68"/>
              <a:gd name="T69" fmla="*/ 63 h 69"/>
              <a:gd name="T70" fmla="*/ 46 w 68"/>
              <a:gd name="T71" fmla="*/ 60 h 69"/>
              <a:gd name="T72" fmla="*/ 50 w 68"/>
              <a:gd name="T73" fmla="*/ 54 h 69"/>
              <a:gd name="T74" fmla="*/ 50 w 68"/>
              <a:gd name="T75" fmla="*/ 44 h 69"/>
              <a:gd name="T76" fmla="*/ 51 w 68"/>
              <a:gd name="T77" fmla="*/ 43 h 69"/>
              <a:gd name="T78" fmla="*/ 61 w 68"/>
              <a:gd name="T79" fmla="*/ 25 h 69"/>
              <a:gd name="T80" fmla="*/ 43 w 68"/>
              <a:gd name="T81" fmla="*/ 7 h 69"/>
              <a:gd name="T82" fmla="*/ 25 w 68"/>
              <a:gd name="T83" fmla="*/ 18 h 69"/>
              <a:gd name="T84" fmla="*/ 24 w 68"/>
              <a:gd name="T85" fmla="*/ 19 h 69"/>
              <a:gd name="T86" fmla="*/ 15 w 68"/>
              <a:gd name="T87" fmla="*/ 19 h 69"/>
              <a:gd name="T88" fmla="*/ 9 w 68"/>
              <a:gd name="T89" fmla="*/ 22 h 69"/>
              <a:gd name="T90" fmla="*/ 6 w 68"/>
              <a:gd name="T91" fmla="*/ 33 h 69"/>
              <a:gd name="T92" fmla="*/ 13 w 68"/>
              <a:gd name="T93" fmla="*/ 31 h 69"/>
              <a:gd name="T94" fmla="*/ 16 w 68"/>
              <a:gd name="T95" fmla="*/ 34 h 69"/>
              <a:gd name="T96" fmla="*/ 16 w 68"/>
              <a:gd name="T97" fmla="*/ 60 h 69"/>
              <a:gd name="T98" fmla="*/ 18 w 68"/>
              <a:gd name="T99" fmla="*/ 60 h 69"/>
              <a:gd name="T100" fmla="*/ 14 w 68"/>
              <a:gd name="T101" fmla="*/ 66 h 69"/>
              <a:gd name="T102" fmla="*/ 12 w 68"/>
              <a:gd name="T103" fmla="*/ 64 h 69"/>
              <a:gd name="T104" fmla="*/ 11 w 68"/>
              <a:gd name="T105" fmla="*/ 55 h 69"/>
              <a:gd name="T106" fmla="*/ 13 w 68"/>
              <a:gd name="T107" fmla="*/ 55 h 69"/>
              <a:gd name="T108" fmla="*/ 5 w 68"/>
              <a:gd name="T109" fmla="*/ 66 h 69"/>
              <a:gd name="T110" fmla="*/ 2 w 68"/>
              <a:gd name="T111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8" h="69">
                <a:moveTo>
                  <a:pt x="6" y="50"/>
                </a:moveTo>
                <a:cubicBezTo>
                  <a:pt x="7" y="50"/>
                  <a:pt x="8" y="50"/>
                  <a:pt x="9" y="50"/>
                </a:cubicBezTo>
                <a:cubicBezTo>
                  <a:pt x="9" y="51"/>
                  <a:pt x="9" y="52"/>
                  <a:pt x="9" y="53"/>
                </a:cubicBezTo>
                <a:cubicBezTo>
                  <a:pt x="5" y="56"/>
                  <a:pt x="5" y="56"/>
                  <a:pt x="5" y="56"/>
                </a:cubicBezTo>
                <a:cubicBezTo>
                  <a:pt x="4" y="57"/>
                  <a:pt x="3" y="57"/>
                  <a:pt x="2" y="56"/>
                </a:cubicBezTo>
                <a:cubicBezTo>
                  <a:pt x="2" y="56"/>
                  <a:pt x="2" y="55"/>
                  <a:pt x="2" y="54"/>
                </a:cubicBezTo>
                <a:cubicBezTo>
                  <a:pt x="6" y="50"/>
                  <a:pt x="6" y="50"/>
                  <a:pt x="6" y="50"/>
                </a:cubicBezTo>
                <a:close/>
                <a:moveTo>
                  <a:pt x="55" y="23"/>
                </a:moveTo>
                <a:cubicBezTo>
                  <a:pt x="55" y="23"/>
                  <a:pt x="55" y="23"/>
                  <a:pt x="55" y="23"/>
                </a:cubicBezTo>
                <a:cubicBezTo>
                  <a:pt x="55" y="29"/>
                  <a:pt x="51" y="33"/>
                  <a:pt x="45" y="33"/>
                </a:cubicBezTo>
                <a:cubicBezTo>
                  <a:pt x="40" y="33"/>
                  <a:pt x="35" y="29"/>
                  <a:pt x="35" y="23"/>
                </a:cubicBezTo>
                <a:cubicBezTo>
                  <a:pt x="35" y="18"/>
                  <a:pt x="40" y="14"/>
                  <a:pt x="45" y="14"/>
                </a:cubicBezTo>
                <a:cubicBezTo>
                  <a:pt x="51" y="14"/>
                  <a:pt x="55" y="18"/>
                  <a:pt x="55" y="23"/>
                </a:cubicBezTo>
                <a:close/>
                <a:moveTo>
                  <a:pt x="45" y="17"/>
                </a:moveTo>
                <a:cubicBezTo>
                  <a:pt x="45" y="17"/>
                  <a:pt x="45" y="17"/>
                  <a:pt x="45" y="17"/>
                </a:cubicBezTo>
                <a:cubicBezTo>
                  <a:pt x="42" y="17"/>
                  <a:pt x="39" y="20"/>
                  <a:pt x="39" y="23"/>
                </a:cubicBezTo>
                <a:cubicBezTo>
                  <a:pt x="39" y="27"/>
                  <a:pt x="42" y="30"/>
                  <a:pt x="45" y="30"/>
                </a:cubicBezTo>
                <a:cubicBezTo>
                  <a:pt x="49" y="30"/>
                  <a:pt x="52" y="27"/>
                  <a:pt x="52" y="23"/>
                </a:cubicBezTo>
                <a:cubicBezTo>
                  <a:pt x="52" y="20"/>
                  <a:pt x="49" y="17"/>
                  <a:pt x="45" y="17"/>
                </a:cubicBezTo>
                <a:close/>
                <a:moveTo>
                  <a:pt x="9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43"/>
                  <a:pt x="10" y="41"/>
                  <a:pt x="10" y="39"/>
                </a:cubicBezTo>
                <a:cubicBezTo>
                  <a:pt x="10" y="38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8" y="37"/>
                  <a:pt x="7" y="38"/>
                  <a:pt x="6" y="39"/>
                </a:cubicBezTo>
                <a:cubicBezTo>
                  <a:pt x="5" y="40"/>
                  <a:pt x="3" y="40"/>
                  <a:pt x="2" y="39"/>
                </a:cubicBezTo>
                <a:cubicBezTo>
                  <a:pt x="2" y="39"/>
                  <a:pt x="2" y="39"/>
                  <a:pt x="2" y="38"/>
                </a:cubicBezTo>
                <a:cubicBezTo>
                  <a:pt x="0" y="35"/>
                  <a:pt x="0" y="31"/>
                  <a:pt x="0" y="28"/>
                </a:cubicBezTo>
                <a:cubicBezTo>
                  <a:pt x="1" y="25"/>
                  <a:pt x="2" y="21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8" y="16"/>
                  <a:pt x="11" y="15"/>
                  <a:pt x="14" y="14"/>
                </a:cubicBezTo>
                <a:cubicBezTo>
                  <a:pt x="16" y="13"/>
                  <a:pt x="19" y="13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8" y="8"/>
                  <a:pt x="35" y="4"/>
                  <a:pt x="42" y="2"/>
                </a:cubicBezTo>
                <a:cubicBezTo>
                  <a:pt x="49" y="0"/>
                  <a:pt x="57" y="0"/>
                  <a:pt x="64" y="2"/>
                </a:cubicBezTo>
                <a:cubicBezTo>
                  <a:pt x="65" y="3"/>
                  <a:pt x="66" y="3"/>
                  <a:pt x="66" y="4"/>
                </a:cubicBezTo>
                <a:cubicBezTo>
                  <a:pt x="66" y="4"/>
                  <a:pt x="66" y="4"/>
                  <a:pt x="66" y="4"/>
                </a:cubicBezTo>
                <a:cubicBezTo>
                  <a:pt x="66" y="4"/>
                  <a:pt x="66" y="4"/>
                  <a:pt x="66" y="4"/>
                </a:cubicBezTo>
                <a:cubicBezTo>
                  <a:pt x="68" y="12"/>
                  <a:pt x="68" y="19"/>
                  <a:pt x="66" y="27"/>
                </a:cubicBezTo>
                <a:cubicBezTo>
                  <a:pt x="64" y="34"/>
                  <a:pt x="61" y="41"/>
                  <a:pt x="55" y="46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9"/>
                  <a:pt x="55" y="52"/>
                  <a:pt x="55" y="55"/>
                </a:cubicBezTo>
                <a:cubicBezTo>
                  <a:pt x="54" y="58"/>
                  <a:pt x="52" y="61"/>
                  <a:pt x="50" y="63"/>
                </a:cubicBezTo>
                <a:cubicBezTo>
                  <a:pt x="50" y="64"/>
                  <a:pt x="50" y="64"/>
                  <a:pt x="50" y="64"/>
                </a:cubicBezTo>
                <a:cubicBezTo>
                  <a:pt x="47" y="66"/>
                  <a:pt x="44" y="68"/>
                  <a:pt x="41" y="68"/>
                </a:cubicBezTo>
                <a:cubicBezTo>
                  <a:pt x="37" y="69"/>
                  <a:pt x="33" y="68"/>
                  <a:pt x="30" y="67"/>
                </a:cubicBezTo>
                <a:cubicBezTo>
                  <a:pt x="29" y="66"/>
                  <a:pt x="28" y="64"/>
                  <a:pt x="29" y="63"/>
                </a:cubicBezTo>
                <a:cubicBezTo>
                  <a:pt x="29" y="63"/>
                  <a:pt x="29" y="63"/>
                  <a:pt x="29" y="62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1" y="59"/>
                  <a:pt x="30" y="59"/>
                  <a:pt x="30" y="59"/>
                </a:cubicBezTo>
                <a:cubicBezTo>
                  <a:pt x="28" y="59"/>
                  <a:pt x="26" y="59"/>
                  <a:pt x="24" y="59"/>
                </a:cubicBezTo>
                <a:cubicBezTo>
                  <a:pt x="23" y="59"/>
                  <a:pt x="22" y="59"/>
                  <a:pt x="22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6"/>
                  <a:pt x="9" y="46"/>
                  <a:pt x="9" y="45"/>
                </a:cubicBezTo>
                <a:close/>
                <a:moveTo>
                  <a:pt x="15" y="39"/>
                </a:moveTo>
                <a:cubicBezTo>
                  <a:pt x="15" y="39"/>
                  <a:pt x="15" y="39"/>
                  <a:pt x="15" y="39"/>
                </a:cubicBezTo>
                <a:cubicBezTo>
                  <a:pt x="15" y="41"/>
                  <a:pt x="15" y="42"/>
                  <a:pt x="15" y="4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8" y="54"/>
                  <a:pt x="29" y="54"/>
                </a:cubicBezTo>
                <a:cubicBezTo>
                  <a:pt x="31" y="53"/>
                  <a:pt x="33" y="53"/>
                  <a:pt x="34" y="53"/>
                </a:cubicBezTo>
                <a:cubicBezTo>
                  <a:pt x="35" y="52"/>
                  <a:pt x="35" y="52"/>
                  <a:pt x="35" y="52"/>
                </a:cubicBezTo>
                <a:cubicBezTo>
                  <a:pt x="37" y="52"/>
                  <a:pt x="38" y="54"/>
                  <a:pt x="38" y="55"/>
                </a:cubicBezTo>
                <a:cubicBezTo>
                  <a:pt x="38" y="57"/>
                  <a:pt x="37" y="59"/>
                  <a:pt x="36" y="61"/>
                </a:cubicBezTo>
                <a:cubicBezTo>
                  <a:pt x="36" y="62"/>
                  <a:pt x="36" y="62"/>
                  <a:pt x="35" y="63"/>
                </a:cubicBezTo>
                <a:cubicBezTo>
                  <a:pt x="37" y="63"/>
                  <a:pt x="38" y="63"/>
                  <a:pt x="40" y="63"/>
                </a:cubicBezTo>
                <a:cubicBezTo>
                  <a:pt x="42" y="63"/>
                  <a:pt x="44" y="62"/>
                  <a:pt x="46" y="60"/>
                </a:cubicBezTo>
                <a:cubicBezTo>
                  <a:pt x="46" y="60"/>
                  <a:pt x="46" y="60"/>
                  <a:pt x="46" y="60"/>
                </a:cubicBezTo>
                <a:cubicBezTo>
                  <a:pt x="48" y="58"/>
                  <a:pt x="49" y="56"/>
                  <a:pt x="50" y="54"/>
                </a:cubicBezTo>
                <a:cubicBezTo>
                  <a:pt x="50" y="52"/>
                  <a:pt x="50" y="49"/>
                  <a:pt x="49" y="47"/>
                </a:cubicBezTo>
                <a:cubicBezTo>
                  <a:pt x="49" y="46"/>
                  <a:pt x="49" y="45"/>
                  <a:pt x="50" y="44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6" y="38"/>
                  <a:pt x="60" y="32"/>
                  <a:pt x="61" y="25"/>
                </a:cubicBezTo>
                <a:cubicBezTo>
                  <a:pt x="63" y="19"/>
                  <a:pt x="63" y="13"/>
                  <a:pt x="62" y="7"/>
                </a:cubicBezTo>
                <a:cubicBezTo>
                  <a:pt x="56" y="6"/>
                  <a:pt x="49" y="6"/>
                  <a:pt x="43" y="7"/>
                </a:cubicBezTo>
                <a:cubicBezTo>
                  <a:pt x="37" y="9"/>
                  <a:pt x="31" y="12"/>
                  <a:pt x="26" y="17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20"/>
                  <a:pt x="23" y="20"/>
                  <a:pt x="22" y="20"/>
                </a:cubicBezTo>
                <a:cubicBezTo>
                  <a:pt x="19" y="19"/>
                  <a:pt x="17" y="19"/>
                  <a:pt x="15" y="19"/>
                </a:cubicBezTo>
                <a:cubicBezTo>
                  <a:pt x="13" y="19"/>
                  <a:pt x="11" y="21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7" y="24"/>
                  <a:pt x="6" y="26"/>
                  <a:pt x="5" y="29"/>
                </a:cubicBezTo>
                <a:cubicBezTo>
                  <a:pt x="5" y="30"/>
                  <a:pt x="5" y="32"/>
                  <a:pt x="6" y="33"/>
                </a:cubicBezTo>
                <a:cubicBezTo>
                  <a:pt x="6" y="33"/>
                  <a:pt x="7" y="32"/>
                  <a:pt x="8" y="32"/>
                </a:cubicBezTo>
                <a:cubicBezTo>
                  <a:pt x="9" y="31"/>
                  <a:pt x="11" y="31"/>
                  <a:pt x="13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6" y="31"/>
                  <a:pt x="16" y="33"/>
                  <a:pt x="16" y="34"/>
                </a:cubicBezTo>
                <a:cubicBezTo>
                  <a:pt x="16" y="36"/>
                  <a:pt x="15" y="38"/>
                  <a:pt x="15" y="39"/>
                </a:cubicBezTo>
                <a:close/>
                <a:moveTo>
                  <a:pt x="16" y="60"/>
                </a:moveTo>
                <a:cubicBezTo>
                  <a:pt x="16" y="60"/>
                  <a:pt x="16" y="60"/>
                  <a:pt x="16" y="60"/>
                </a:cubicBezTo>
                <a:cubicBezTo>
                  <a:pt x="17" y="59"/>
                  <a:pt x="18" y="59"/>
                  <a:pt x="18" y="60"/>
                </a:cubicBezTo>
                <a:cubicBezTo>
                  <a:pt x="19" y="61"/>
                  <a:pt x="19" y="62"/>
                  <a:pt x="18" y="62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7"/>
                  <a:pt x="13" y="67"/>
                  <a:pt x="12" y="66"/>
                </a:cubicBezTo>
                <a:cubicBezTo>
                  <a:pt x="11" y="65"/>
                  <a:pt x="11" y="64"/>
                  <a:pt x="12" y="64"/>
                </a:cubicBezTo>
                <a:cubicBezTo>
                  <a:pt x="16" y="60"/>
                  <a:pt x="16" y="60"/>
                  <a:pt x="16" y="60"/>
                </a:cubicBezTo>
                <a:close/>
                <a:moveTo>
                  <a:pt x="11" y="55"/>
                </a:moveTo>
                <a:cubicBezTo>
                  <a:pt x="11" y="55"/>
                  <a:pt x="11" y="55"/>
                  <a:pt x="11" y="55"/>
                </a:cubicBezTo>
                <a:cubicBezTo>
                  <a:pt x="12" y="55"/>
                  <a:pt x="13" y="55"/>
                  <a:pt x="13" y="55"/>
                </a:cubicBezTo>
                <a:cubicBezTo>
                  <a:pt x="14" y="56"/>
                  <a:pt x="14" y="57"/>
                  <a:pt x="13" y="57"/>
                </a:cubicBezTo>
                <a:cubicBezTo>
                  <a:pt x="5" y="66"/>
                  <a:pt x="5" y="66"/>
                  <a:pt x="5" y="66"/>
                </a:cubicBezTo>
                <a:cubicBezTo>
                  <a:pt x="4" y="67"/>
                  <a:pt x="3" y="67"/>
                  <a:pt x="2" y="66"/>
                </a:cubicBezTo>
                <a:cubicBezTo>
                  <a:pt x="2" y="66"/>
                  <a:pt x="2" y="65"/>
                  <a:pt x="2" y="64"/>
                </a:cubicBezTo>
                <a:cubicBezTo>
                  <a:pt x="11" y="55"/>
                  <a:pt x="11" y="55"/>
                  <a:pt x="11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4" name="Freeform 78"/>
          <p:cNvSpPr>
            <a:spLocks noEditPoints="1"/>
          </p:cNvSpPr>
          <p:nvPr/>
        </p:nvSpPr>
        <p:spPr bwMode="auto">
          <a:xfrm>
            <a:off x="5119688" y="3484563"/>
            <a:ext cx="317500" cy="344487"/>
          </a:xfrm>
          <a:custGeom>
            <a:avLst/>
            <a:gdLst>
              <a:gd name="T0" fmla="*/ 19 w 85"/>
              <a:gd name="T1" fmla="*/ 29 h 92"/>
              <a:gd name="T2" fmla="*/ 37 w 85"/>
              <a:gd name="T3" fmla="*/ 3 h 92"/>
              <a:gd name="T4" fmla="*/ 51 w 85"/>
              <a:gd name="T5" fmla="*/ 8 h 92"/>
              <a:gd name="T6" fmla="*/ 82 w 85"/>
              <a:gd name="T7" fmla="*/ 29 h 92"/>
              <a:gd name="T8" fmla="*/ 85 w 85"/>
              <a:gd name="T9" fmla="*/ 89 h 92"/>
              <a:gd name="T10" fmla="*/ 4 w 85"/>
              <a:gd name="T11" fmla="*/ 92 h 92"/>
              <a:gd name="T12" fmla="*/ 0 w 85"/>
              <a:gd name="T13" fmla="*/ 32 h 92"/>
              <a:gd name="T14" fmla="*/ 40 w 85"/>
              <a:gd name="T15" fmla="*/ 11 h 92"/>
              <a:gd name="T16" fmla="*/ 43 w 85"/>
              <a:gd name="T17" fmla="*/ 12 h 92"/>
              <a:gd name="T18" fmla="*/ 46 w 85"/>
              <a:gd name="T19" fmla="*/ 11 h 92"/>
              <a:gd name="T20" fmla="*/ 46 w 85"/>
              <a:gd name="T21" fmla="*/ 11 h 92"/>
              <a:gd name="T22" fmla="*/ 46 w 85"/>
              <a:gd name="T23" fmla="*/ 5 h 92"/>
              <a:gd name="T24" fmla="*/ 39 w 85"/>
              <a:gd name="T25" fmla="*/ 8 h 92"/>
              <a:gd name="T26" fmla="*/ 39 w 85"/>
              <a:gd name="T27" fmla="*/ 15 h 92"/>
              <a:gd name="T28" fmla="*/ 47 w 85"/>
              <a:gd name="T29" fmla="*/ 15 h 92"/>
              <a:gd name="T30" fmla="*/ 48 w 85"/>
              <a:gd name="T31" fmla="*/ 70 h 92"/>
              <a:gd name="T32" fmla="*/ 51 w 85"/>
              <a:gd name="T33" fmla="*/ 71 h 92"/>
              <a:gd name="T34" fmla="*/ 54 w 85"/>
              <a:gd name="T35" fmla="*/ 66 h 92"/>
              <a:gd name="T36" fmla="*/ 49 w 85"/>
              <a:gd name="T37" fmla="*/ 64 h 92"/>
              <a:gd name="T38" fmla="*/ 47 w 85"/>
              <a:gd name="T39" fmla="*/ 66 h 92"/>
              <a:gd name="T40" fmla="*/ 66 w 85"/>
              <a:gd name="T41" fmla="*/ 56 h 92"/>
              <a:gd name="T42" fmla="*/ 58 w 85"/>
              <a:gd name="T43" fmla="*/ 65 h 92"/>
              <a:gd name="T44" fmla="*/ 52 w 85"/>
              <a:gd name="T45" fmla="*/ 74 h 92"/>
              <a:gd name="T46" fmla="*/ 47 w 85"/>
              <a:gd name="T47" fmla="*/ 74 h 92"/>
              <a:gd name="T48" fmla="*/ 39 w 85"/>
              <a:gd name="T49" fmla="*/ 60 h 92"/>
              <a:gd name="T50" fmla="*/ 24 w 85"/>
              <a:gd name="T51" fmla="*/ 70 h 92"/>
              <a:gd name="T52" fmla="*/ 19 w 85"/>
              <a:gd name="T53" fmla="*/ 80 h 92"/>
              <a:gd name="T54" fmla="*/ 13 w 85"/>
              <a:gd name="T55" fmla="*/ 79 h 92"/>
              <a:gd name="T56" fmla="*/ 15 w 85"/>
              <a:gd name="T57" fmla="*/ 65 h 92"/>
              <a:gd name="T58" fmla="*/ 29 w 85"/>
              <a:gd name="T59" fmla="*/ 55 h 92"/>
              <a:gd name="T60" fmla="*/ 34 w 85"/>
              <a:gd name="T61" fmla="*/ 46 h 92"/>
              <a:gd name="T62" fmla="*/ 43 w 85"/>
              <a:gd name="T63" fmla="*/ 55 h 92"/>
              <a:gd name="T64" fmla="*/ 48 w 85"/>
              <a:gd name="T65" fmla="*/ 60 h 92"/>
              <a:gd name="T66" fmla="*/ 62 w 85"/>
              <a:gd name="T67" fmla="*/ 51 h 92"/>
              <a:gd name="T68" fmla="*/ 76 w 85"/>
              <a:gd name="T69" fmla="*/ 47 h 92"/>
              <a:gd name="T70" fmla="*/ 71 w 85"/>
              <a:gd name="T71" fmla="*/ 56 h 92"/>
              <a:gd name="T72" fmla="*/ 48 w 85"/>
              <a:gd name="T73" fmla="*/ 70 h 92"/>
              <a:gd name="T74" fmla="*/ 47 w 85"/>
              <a:gd name="T75" fmla="*/ 65 h 92"/>
              <a:gd name="T76" fmla="*/ 47 w 85"/>
              <a:gd name="T77" fmla="*/ 65 h 92"/>
              <a:gd name="T78" fmla="*/ 34 w 85"/>
              <a:gd name="T79" fmla="*/ 56 h 92"/>
              <a:gd name="T80" fmla="*/ 40 w 85"/>
              <a:gd name="T81" fmla="*/ 52 h 92"/>
              <a:gd name="T82" fmla="*/ 33 w 85"/>
              <a:gd name="T83" fmla="*/ 51 h 92"/>
              <a:gd name="T84" fmla="*/ 13 w 85"/>
              <a:gd name="T85" fmla="*/ 73 h 92"/>
              <a:gd name="T86" fmla="*/ 18 w 85"/>
              <a:gd name="T87" fmla="*/ 76 h 92"/>
              <a:gd name="T88" fmla="*/ 20 w 85"/>
              <a:gd name="T89" fmla="*/ 71 h 92"/>
              <a:gd name="T90" fmla="*/ 16 w 85"/>
              <a:gd name="T91" fmla="*/ 69 h 92"/>
              <a:gd name="T92" fmla="*/ 65 w 85"/>
              <a:gd name="T93" fmla="*/ 50 h 92"/>
              <a:gd name="T94" fmla="*/ 72 w 85"/>
              <a:gd name="T95" fmla="*/ 51 h 92"/>
              <a:gd name="T96" fmla="*/ 68 w 85"/>
              <a:gd name="T97" fmla="*/ 45 h 92"/>
              <a:gd name="T98" fmla="*/ 65 w 85"/>
              <a:gd name="T99" fmla="*/ 50 h 92"/>
              <a:gd name="T100" fmla="*/ 7 w 85"/>
              <a:gd name="T101" fmla="*/ 35 h 92"/>
              <a:gd name="T102" fmla="*/ 79 w 85"/>
              <a:gd name="T103" fmla="*/ 3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5" h="92">
                <a:moveTo>
                  <a:pt x="4" y="29"/>
                </a:moveTo>
                <a:cubicBezTo>
                  <a:pt x="4" y="29"/>
                  <a:pt x="4" y="29"/>
                  <a:pt x="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36" y="12"/>
                  <a:pt x="36" y="12"/>
                  <a:pt x="36" y="12"/>
                </a:cubicBezTo>
                <a:cubicBezTo>
                  <a:pt x="35" y="11"/>
                  <a:pt x="35" y="10"/>
                  <a:pt x="35" y="8"/>
                </a:cubicBezTo>
                <a:cubicBezTo>
                  <a:pt x="35" y="6"/>
                  <a:pt x="36" y="4"/>
                  <a:pt x="37" y="3"/>
                </a:cubicBezTo>
                <a:cubicBezTo>
                  <a:pt x="39" y="1"/>
                  <a:pt x="41" y="0"/>
                  <a:pt x="43" y="0"/>
                </a:cubicBezTo>
                <a:cubicBezTo>
                  <a:pt x="45" y="0"/>
                  <a:pt x="47" y="1"/>
                  <a:pt x="48" y="3"/>
                </a:cubicBezTo>
                <a:cubicBezTo>
                  <a:pt x="50" y="4"/>
                  <a:pt x="51" y="6"/>
                  <a:pt x="51" y="8"/>
                </a:cubicBezTo>
                <a:cubicBezTo>
                  <a:pt x="51" y="10"/>
                  <a:pt x="50" y="11"/>
                  <a:pt x="50" y="12"/>
                </a:cubicBezTo>
                <a:cubicBezTo>
                  <a:pt x="66" y="29"/>
                  <a:pt x="66" y="29"/>
                  <a:pt x="66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29"/>
                  <a:pt x="85" y="30"/>
                  <a:pt x="85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91"/>
                  <a:pt x="84" y="92"/>
                  <a:pt x="82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4" y="92"/>
                  <a:pt x="4" y="92"/>
                  <a:pt x="4" y="92"/>
                </a:cubicBezTo>
                <a:cubicBezTo>
                  <a:pt x="2" y="92"/>
                  <a:pt x="0" y="91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2" y="29"/>
                  <a:pt x="4" y="29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1" y="12"/>
                  <a:pt x="42" y="12"/>
                  <a:pt x="43" y="12"/>
                </a:cubicBezTo>
                <a:cubicBezTo>
                  <a:pt x="44" y="12"/>
                  <a:pt x="45" y="12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9"/>
                  <a:pt x="47" y="8"/>
                </a:cubicBezTo>
                <a:cubicBezTo>
                  <a:pt x="47" y="7"/>
                  <a:pt x="46" y="6"/>
                  <a:pt x="46" y="5"/>
                </a:cubicBezTo>
                <a:cubicBezTo>
                  <a:pt x="45" y="5"/>
                  <a:pt x="44" y="4"/>
                  <a:pt x="43" y="4"/>
                </a:cubicBezTo>
                <a:cubicBezTo>
                  <a:pt x="42" y="4"/>
                  <a:pt x="41" y="5"/>
                  <a:pt x="40" y="5"/>
                </a:cubicBezTo>
                <a:cubicBezTo>
                  <a:pt x="39" y="6"/>
                  <a:pt x="39" y="7"/>
                  <a:pt x="39" y="8"/>
                </a:cubicBezTo>
                <a:cubicBezTo>
                  <a:pt x="39" y="9"/>
                  <a:pt x="39" y="10"/>
                  <a:pt x="40" y="11"/>
                </a:cubicBezTo>
                <a:close/>
                <a:moveTo>
                  <a:pt x="39" y="15"/>
                </a:moveTo>
                <a:cubicBezTo>
                  <a:pt x="39" y="15"/>
                  <a:pt x="39" y="15"/>
                  <a:pt x="39" y="15"/>
                </a:cubicBezTo>
                <a:cubicBezTo>
                  <a:pt x="25" y="29"/>
                  <a:pt x="25" y="29"/>
                  <a:pt x="25" y="29"/>
                </a:cubicBezTo>
                <a:cubicBezTo>
                  <a:pt x="61" y="29"/>
                  <a:pt x="61" y="29"/>
                  <a:pt x="61" y="29"/>
                </a:cubicBezTo>
                <a:cubicBezTo>
                  <a:pt x="47" y="15"/>
                  <a:pt x="47" y="15"/>
                  <a:pt x="47" y="15"/>
                </a:cubicBezTo>
                <a:cubicBezTo>
                  <a:pt x="46" y="16"/>
                  <a:pt x="44" y="16"/>
                  <a:pt x="43" y="16"/>
                </a:cubicBezTo>
                <a:cubicBezTo>
                  <a:pt x="41" y="16"/>
                  <a:pt x="40" y="16"/>
                  <a:pt x="39" y="15"/>
                </a:cubicBezTo>
                <a:close/>
                <a:moveTo>
                  <a:pt x="48" y="70"/>
                </a:moveTo>
                <a:cubicBezTo>
                  <a:pt x="48" y="70"/>
                  <a:pt x="48" y="70"/>
                  <a:pt x="4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1"/>
                  <a:pt x="50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2" y="70"/>
                  <a:pt x="53" y="70"/>
                  <a:pt x="53" y="69"/>
                </a:cubicBezTo>
                <a:cubicBezTo>
                  <a:pt x="54" y="68"/>
                  <a:pt x="54" y="67"/>
                  <a:pt x="54" y="66"/>
                </a:cubicBezTo>
                <a:cubicBezTo>
                  <a:pt x="54" y="65"/>
                  <a:pt x="53" y="65"/>
                  <a:pt x="52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1" y="64"/>
                  <a:pt x="50" y="63"/>
                  <a:pt x="49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64"/>
                  <a:pt x="48" y="64"/>
                  <a:pt x="47" y="65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7"/>
                  <a:pt x="47" y="68"/>
                </a:cubicBezTo>
                <a:cubicBezTo>
                  <a:pt x="47" y="69"/>
                  <a:pt x="48" y="70"/>
                  <a:pt x="48" y="70"/>
                </a:cubicBezTo>
                <a:close/>
                <a:moveTo>
                  <a:pt x="66" y="56"/>
                </a:moveTo>
                <a:cubicBezTo>
                  <a:pt x="66" y="56"/>
                  <a:pt x="66" y="56"/>
                  <a:pt x="66" y="56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5"/>
                  <a:pt x="58" y="65"/>
                  <a:pt x="58" y="65"/>
                </a:cubicBezTo>
                <a:cubicBezTo>
                  <a:pt x="58" y="67"/>
                  <a:pt x="58" y="69"/>
                  <a:pt x="57" y="71"/>
                </a:cubicBezTo>
                <a:cubicBezTo>
                  <a:pt x="56" y="73"/>
                  <a:pt x="54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0" y="75"/>
                  <a:pt x="48" y="75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5" y="73"/>
                  <a:pt x="44" y="71"/>
                  <a:pt x="43" y="69"/>
                </a:cubicBezTo>
                <a:cubicBezTo>
                  <a:pt x="43" y="68"/>
                  <a:pt x="43" y="66"/>
                  <a:pt x="43" y="65"/>
                </a:cubicBezTo>
                <a:cubicBezTo>
                  <a:pt x="39" y="60"/>
                  <a:pt x="39" y="60"/>
                  <a:pt x="39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5" y="61"/>
                  <a:pt x="34" y="6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2"/>
                  <a:pt x="24" y="74"/>
                  <a:pt x="23" y="76"/>
                </a:cubicBezTo>
                <a:cubicBezTo>
                  <a:pt x="22" y="78"/>
                  <a:pt x="21" y="79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17" y="80"/>
                  <a:pt x="15" y="80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8"/>
                  <a:pt x="10" y="76"/>
                  <a:pt x="10" y="74"/>
                </a:cubicBezTo>
                <a:cubicBezTo>
                  <a:pt x="9" y="72"/>
                  <a:pt x="9" y="70"/>
                  <a:pt x="10" y="69"/>
                </a:cubicBezTo>
                <a:cubicBezTo>
                  <a:pt x="11" y="67"/>
                  <a:pt x="13" y="66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5"/>
                  <a:pt x="18" y="65"/>
                  <a:pt x="19" y="6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53"/>
                  <a:pt x="29" y="51"/>
                  <a:pt x="30" y="49"/>
                </a:cubicBezTo>
                <a:cubicBezTo>
                  <a:pt x="31" y="47"/>
                  <a:pt x="32" y="46"/>
                  <a:pt x="34" y="46"/>
                </a:cubicBezTo>
                <a:cubicBezTo>
                  <a:pt x="36" y="45"/>
                  <a:pt x="38" y="45"/>
                  <a:pt x="40" y="47"/>
                </a:cubicBezTo>
                <a:cubicBezTo>
                  <a:pt x="42" y="47"/>
                  <a:pt x="43" y="49"/>
                  <a:pt x="43" y="51"/>
                </a:cubicBezTo>
                <a:cubicBezTo>
                  <a:pt x="44" y="52"/>
                  <a:pt x="44" y="54"/>
                  <a:pt x="43" y="55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50" y="60"/>
                  <a:pt x="51" y="60"/>
                  <a:pt x="53" y="60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47"/>
                  <a:pt x="63" y="43"/>
                  <a:pt x="67" y="41"/>
                </a:cubicBezTo>
                <a:cubicBezTo>
                  <a:pt x="71" y="40"/>
                  <a:pt x="75" y="43"/>
                  <a:pt x="76" y="47"/>
                </a:cubicBezTo>
                <a:cubicBezTo>
                  <a:pt x="77" y="49"/>
                  <a:pt x="76" y="51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4" y="54"/>
                  <a:pt x="73" y="55"/>
                  <a:pt x="71" y="56"/>
                </a:cubicBezTo>
                <a:cubicBezTo>
                  <a:pt x="69" y="56"/>
                  <a:pt x="68" y="56"/>
                  <a:pt x="66" y="56"/>
                </a:cubicBezTo>
                <a:close/>
                <a:moveTo>
                  <a:pt x="48" y="70"/>
                </a:moveTo>
                <a:cubicBezTo>
                  <a:pt x="48" y="70"/>
                  <a:pt x="48" y="70"/>
                  <a:pt x="4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8" y="70"/>
                  <a:pt x="48" y="70"/>
                  <a:pt x="48" y="70"/>
                </a:cubicBezTo>
                <a:close/>
                <a:moveTo>
                  <a:pt x="47" y="65"/>
                </a:move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lose/>
                <a:moveTo>
                  <a:pt x="33" y="54"/>
                </a:moveTo>
                <a:cubicBezTo>
                  <a:pt x="33" y="54"/>
                  <a:pt x="33" y="54"/>
                  <a:pt x="33" y="54"/>
                </a:cubicBezTo>
                <a:cubicBezTo>
                  <a:pt x="33" y="55"/>
                  <a:pt x="34" y="56"/>
                  <a:pt x="34" y="56"/>
                </a:cubicBezTo>
                <a:cubicBezTo>
                  <a:pt x="35" y="57"/>
                  <a:pt x="36" y="57"/>
                  <a:pt x="37" y="56"/>
                </a:cubicBezTo>
                <a:cubicBezTo>
                  <a:pt x="38" y="56"/>
                  <a:pt x="39" y="56"/>
                  <a:pt x="39" y="55"/>
                </a:cubicBezTo>
                <a:cubicBezTo>
                  <a:pt x="40" y="54"/>
                  <a:pt x="40" y="53"/>
                  <a:pt x="40" y="52"/>
                </a:cubicBezTo>
                <a:cubicBezTo>
                  <a:pt x="39" y="51"/>
                  <a:pt x="39" y="50"/>
                  <a:pt x="38" y="50"/>
                </a:cubicBezTo>
                <a:cubicBezTo>
                  <a:pt x="37" y="49"/>
                  <a:pt x="36" y="49"/>
                  <a:pt x="35" y="50"/>
                </a:cubicBezTo>
                <a:cubicBezTo>
                  <a:pt x="34" y="50"/>
                  <a:pt x="34" y="50"/>
                  <a:pt x="33" y="51"/>
                </a:cubicBezTo>
                <a:cubicBezTo>
                  <a:pt x="33" y="52"/>
                  <a:pt x="32" y="53"/>
                  <a:pt x="33" y="54"/>
                </a:cubicBezTo>
                <a:close/>
                <a:moveTo>
                  <a:pt x="13" y="73"/>
                </a:moveTo>
                <a:cubicBezTo>
                  <a:pt x="13" y="73"/>
                  <a:pt x="13" y="73"/>
                  <a:pt x="13" y="73"/>
                </a:cubicBezTo>
                <a:cubicBezTo>
                  <a:pt x="14" y="74"/>
                  <a:pt x="14" y="75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6" y="76"/>
                  <a:pt x="17" y="76"/>
                  <a:pt x="18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9" y="76"/>
                  <a:pt x="19" y="75"/>
                  <a:pt x="20" y="74"/>
                </a:cubicBezTo>
                <a:cubicBezTo>
                  <a:pt x="20" y="73"/>
                  <a:pt x="20" y="72"/>
                  <a:pt x="20" y="71"/>
                </a:cubicBezTo>
                <a:cubicBezTo>
                  <a:pt x="20" y="71"/>
                  <a:pt x="19" y="70"/>
                  <a:pt x="19" y="69"/>
                </a:cubicBezTo>
                <a:cubicBezTo>
                  <a:pt x="18" y="69"/>
                  <a:pt x="17" y="69"/>
                  <a:pt x="1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5" y="69"/>
                  <a:pt x="14" y="70"/>
                  <a:pt x="14" y="71"/>
                </a:cubicBezTo>
                <a:cubicBezTo>
                  <a:pt x="13" y="71"/>
                  <a:pt x="13" y="72"/>
                  <a:pt x="13" y="73"/>
                </a:cubicBezTo>
                <a:close/>
                <a:moveTo>
                  <a:pt x="65" y="50"/>
                </a:moveTo>
                <a:cubicBezTo>
                  <a:pt x="65" y="50"/>
                  <a:pt x="65" y="50"/>
                  <a:pt x="65" y="50"/>
                </a:cubicBezTo>
                <a:cubicBezTo>
                  <a:pt x="66" y="52"/>
                  <a:pt x="68" y="53"/>
                  <a:pt x="70" y="52"/>
                </a:cubicBezTo>
                <a:cubicBezTo>
                  <a:pt x="71" y="52"/>
                  <a:pt x="71" y="51"/>
                  <a:pt x="72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72" y="50"/>
                  <a:pt x="72" y="49"/>
                  <a:pt x="72" y="48"/>
                </a:cubicBezTo>
                <a:cubicBezTo>
                  <a:pt x="72" y="46"/>
                  <a:pt x="70" y="45"/>
                  <a:pt x="68" y="45"/>
                </a:cubicBezTo>
                <a:cubicBezTo>
                  <a:pt x="66" y="46"/>
                  <a:pt x="65" y="48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lose/>
                <a:moveTo>
                  <a:pt x="79" y="35"/>
                </a:moveTo>
                <a:cubicBezTo>
                  <a:pt x="79" y="35"/>
                  <a:pt x="79" y="35"/>
                  <a:pt x="79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86"/>
                  <a:pt x="7" y="86"/>
                  <a:pt x="7" y="86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35"/>
                  <a:pt x="79" y="35"/>
                  <a:pt x="7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5" name="Freeform 79"/>
          <p:cNvSpPr>
            <a:spLocks noEditPoints="1"/>
          </p:cNvSpPr>
          <p:nvPr/>
        </p:nvSpPr>
        <p:spPr bwMode="auto">
          <a:xfrm>
            <a:off x="4872038" y="4170363"/>
            <a:ext cx="187325" cy="184150"/>
          </a:xfrm>
          <a:custGeom>
            <a:avLst/>
            <a:gdLst>
              <a:gd name="T0" fmla="*/ 2 w 50"/>
              <a:gd name="T1" fmla="*/ 7 h 49"/>
              <a:gd name="T2" fmla="*/ 14 w 50"/>
              <a:gd name="T3" fmla="*/ 5 h 49"/>
              <a:gd name="T4" fmla="*/ 15 w 50"/>
              <a:gd name="T5" fmla="*/ 2 h 49"/>
              <a:gd name="T6" fmla="*/ 31 w 50"/>
              <a:gd name="T7" fmla="*/ 0 h 49"/>
              <a:gd name="T8" fmla="*/ 35 w 50"/>
              <a:gd name="T9" fmla="*/ 2 h 49"/>
              <a:gd name="T10" fmla="*/ 36 w 50"/>
              <a:gd name="T11" fmla="*/ 7 h 49"/>
              <a:gd name="T12" fmla="*/ 50 w 50"/>
              <a:gd name="T13" fmla="*/ 9 h 49"/>
              <a:gd name="T14" fmla="*/ 50 w 50"/>
              <a:gd name="T15" fmla="*/ 29 h 49"/>
              <a:gd name="T16" fmla="*/ 49 w 50"/>
              <a:gd name="T17" fmla="*/ 47 h 49"/>
              <a:gd name="T18" fmla="*/ 47 w 50"/>
              <a:gd name="T19" fmla="*/ 49 h 49"/>
              <a:gd name="T20" fmla="*/ 3 w 50"/>
              <a:gd name="T21" fmla="*/ 49 h 49"/>
              <a:gd name="T22" fmla="*/ 1 w 50"/>
              <a:gd name="T23" fmla="*/ 31 h 49"/>
              <a:gd name="T24" fmla="*/ 0 w 50"/>
              <a:gd name="T25" fmla="*/ 29 h 49"/>
              <a:gd name="T26" fmla="*/ 2 w 50"/>
              <a:gd name="T27" fmla="*/ 7 h 49"/>
              <a:gd name="T28" fmla="*/ 16 w 50"/>
              <a:gd name="T29" fmla="*/ 7 h 49"/>
              <a:gd name="T30" fmla="*/ 34 w 50"/>
              <a:gd name="T31" fmla="*/ 5 h 49"/>
              <a:gd name="T32" fmla="*/ 33 w 50"/>
              <a:gd name="T33" fmla="*/ 3 h 49"/>
              <a:gd name="T34" fmla="*/ 31 w 50"/>
              <a:gd name="T35" fmla="*/ 3 h 49"/>
              <a:gd name="T36" fmla="*/ 17 w 50"/>
              <a:gd name="T37" fmla="*/ 3 h 49"/>
              <a:gd name="T38" fmla="*/ 16 w 50"/>
              <a:gd name="T39" fmla="*/ 5 h 49"/>
              <a:gd name="T40" fmla="*/ 21 w 50"/>
              <a:gd name="T41" fmla="*/ 24 h 49"/>
              <a:gd name="T42" fmla="*/ 21 w 50"/>
              <a:gd name="T43" fmla="*/ 24 h 49"/>
              <a:gd name="T44" fmla="*/ 29 w 50"/>
              <a:gd name="T45" fmla="*/ 24 h 49"/>
              <a:gd name="T46" fmla="*/ 30 w 50"/>
              <a:gd name="T47" fmla="*/ 25 h 49"/>
              <a:gd name="T48" fmla="*/ 46 w 50"/>
              <a:gd name="T49" fmla="*/ 27 h 49"/>
              <a:gd name="T50" fmla="*/ 4 w 50"/>
              <a:gd name="T51" fmla="*/ 11 h 49"/>
              <a:gd name="T52" fmla="*/ 19 w 50"/>
              <a:gd name="T53" fmla="*/ 27 h 49"/>
              <a:gd name="T54" fmla="*/ 21 w 50"/>
              <a:gd name="T55" fmla="*/ 24 h 49"/>
              <a:gd name="T56" fmla="*/ 30 w 50"/>
              <a:gd name="T57" fmla="*/ 31 h 49"/>
              <a:gd name="T58" fmla="*/ 29 w 50"/>
              <a:gd name="T59" fmla="*/ 35 h 49"/>
              <a:gd name="T60" fmla="*/ 25 w 50"/>
              <a:gd name="T61" fmla="*/ 35 h 49"/>
              <a:gd name="T62" fmla="*/ 19 w 50"/>
              <a:gd name="T63" fmla="*/ 33 h 49"/>
              <a:gd name="T64" fmla="*/ 19 w 50"/>
              <a:gd name="T65" fmla="*/ 31 h 49"/>
              <a:gd name="T66" fmla="*/ 5 w 50"/>
              <a:gd name="T67" fmla="*/ 45 h 49"/>
              <a:gd name="T68" fmla="*/ 45 w 50"/>
              <a:gd name="T69" fmla="*/ 31 h 49"/>
              <a:gd name="T70" fmla="*/ 25 w 50"/>
              <a:gd name="T71" fmla="*/ 26 h 49"/>
              <a:gd name="T72" fmla="*/ 22 w 50"/>
              <a:gd name="T73" fmla="*/ 26 h 49"/>
              <a:gd name="T74" fmla="*/ 22 w 50"/>
              <a:gd name="T75" fmla="*/ 32 h 49"/>
              <a:gd name="T76" fmla="*/ 28 w 50"/>
              <a:gd name="T77" fmla="*/ 32 h 49"/>
              <a:gd name="T78" fmla="*/ 28 w 50"/>
              <a:gd name="T79" fmla="*/ 2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" h="49">
                <a:moveTo>
                  <a:pt x="2" y="7"/>
                </a:moveTo>
                <a:cubicBezTo>
                  <a:pt x="2" y="7"/>
                  <a:pt x="2" y="7"/>
                  <a:pt x="2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4"/>
                  <a:pt x="14" y="3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1"/>
                  <a:pt x="17" y="0"/>
                  <a:pt x="1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5" y="2"/>
                </a:cubicBezTo>
                <a:cubicBezTo>
                  <a:pt x="35" y="2"/>
                  <a:pt x="35" y="2"/>
                  <a:pt x="35" y="2"/>
                </a:cubicBezTo>
                <a:cubicBezTo>
                  <a:pt x="36" y="3"/>
                  <a:pt x="36" y="4"/>
                  <a:pt x="36" y="5"/>
                </a:cubicBezTo>
                <a:cubicBezTo>
                  <a:pt x="36" y="7"/>
                  <a:pt x="36" y="7"/>
                  <a:pt x="36" y="7"/>
                </a:cubicBezTo>
                <a:cubicBezTo>
                  <a:pt x="48" y="7"/>
                  <a:pt x="48" y="7"/>
                  <a:pt x="48" y="7"/>
                </a:cubicBezTo>
                <a:cubicBezTo>
                  <a:pt x="49" y="7"/>
                  <a:pt x="50" y="8"/>
                  <a:pt x="50" y="9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0"/>
                  <a:pt x="49" y="31"/>
                  <a:pt x="49" y="31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8" y="49"/>
                  <a:pt x="47" y="49"/>
                </a:cubicBezTo>
                <a:cubicBezTo>
                  <a:pt x="3" y="49"/>
                  <a:pt x="3" y="49"/>
                  <a:pt x="3" y="49"/>
                </a:cubicBezTo>
                <a:cubicBezTo>
                  <a:pt x="3" y="49"/>
                  <a:pt x="3" y="49"/>
                  <a:pt x="3" y="49"/>
                </a:cubicBezTo>
                <a:cubicBezTo>
                  <a:pt x="2" y="49"/>
                  <a:pt x="1" y="48"/>
                  <a:pt x="1" y="47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1" y="7"/>
                  <a:pt x="2" y="7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3"/>
                  <a:pt x="32" y="3"/>
                  <a:pt x="31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4"/>
                  <a:pt x="16" y="5"/>
                  <a:pt x="16" y="5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1" y="24"/>
                </a:move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0" y="24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7"/>
                  <a:pt x="30" y="27"/>
                  <a:pt x="30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11"/>
                  <a:pt x="46" y="11"/>
                  <a:pt x="46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27"/>
                  <a:pt x="4" y="27"/>
                  <a:pt x="4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20" y="24"/>
                  <a:pt x="21" y="24"/>
                </a:cubicBezTo>
                <a:close/>
                <a:moveTo>
                  <a:pt x="30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4"/>
                  <a:pt x="30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0" y="35"/>
                  <a:pt x="19" y="34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1"/>
                  <a:pt x="19" y="31"/>
                  <a:pt x="19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45"/>
                  <a:pt x="5" y="45"/>
                  <a:pt x="5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31"/>
                  <a:pt x="45" y="31"/>
                  <a:pt x="45" y="31"/>
                </a:cubicBezTo>
                <a:cubicBezTo>
                  <a:pt x="30" y="31"/>
                  <a:pt x="30" y="31"/>
                  <a:pt x="30" y="31"/>
                </a:cubicBezTo>
                <a:close/>
                <a:moveTo>
                  <a:pt x="25" y="26"/>
                </a:moveTo>
                <a:cubicBezTo>
                  <a:pt x="25" y="26"/>
                  <a:pt x="25" y="26"/>
                  <a:pt x="25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32"/>
                  <a:pt x="22" y="32"/>
                  <a:pt x="22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6"/>
                  <a:pt x="28" y="26"/>
                  <a:pt x="28" y="26"/>
                </a:cubicBezTo>
                <a:cubicBezTo>
                  <a:pt x="25" y="26"/>
                  <a:pt x="25" y="26"/>
                  <a:pt x="25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6" name="Freeform 80"/>
          <p:cNvSpPr>
            <a:spLocks noEditPoints="1"/>
          </p:cNvSpPr>
          <p:nvPr/>
        </p:nvSpPr>
        <p:spPr bwMode="auto">
          <a:xfrm>
            <a:off x="3465513" y="3241675"/>
            <a:ext cx="255587" cy="198438"/>
          </a:xfrm>
          <a:custGeom>
            <a:avLst/>
            <a:gdLst>
              <a:gd name="T0" fmla="*/ 1 w 68"/>
              <a:gd name="T1" fmla="*/ 18 h 53"/>
              <a:gd name="T2" fmla="*/ 10 w 68"/>
              <a:gd name="T3" fmla="*/ 2 h 53"/>
              <a:gd name="T4" fmla="*/ 12 w 68"/>
              <a:gd name="T5" fmla="*/ 0 h 53"/>
              <a:gd name="T6" fmla="*/ 55 w 68"/>
              <a:gd name="T7" fmla="*/ 0 h 53"/>
              <a:gd name="T8" fmla="*/ 58 w 68"/>
              <a:gd name="T9" fmla="*/ 2 h 53"/>
              <a:gd name="T10" fmla="*/ 67 w 68"/>
              <a:gd name="T11" fmla="*/ 18 h 53"/>
              <a:gd name="T12" fmla="*/ 67 w 68"/>
              <a:gd name="T13" fmla="*/ 21 h 53"/>
              <a:gd name="T14" fmla="*/ 67 w 68"/>
              <a:gd name="T15" fmla="*/ 21 h 53"/>
              <a:gd name="T16" fmla="*/ 36 w 68"/>
              <a:gd name="T17" fmla="*/ 52 h 53"/>
              <a:gd name="T18" fmla="*/ 32 w 68"/>
              <a:gd name="T19" fmla="*/ 52 h 53"/>
              <a:gd name="T20" fmla="*/ 32 w 68"/>
              <a:gd name="T21" fmla="*/ 52 h 53"/>
              <a:gd name="T22" fmla="*/ 1 w 68"/>
              <a:gd name="T23" fmla="*/ 21 h 53"/>
              <a:gd name="T24" fmla="*/ 1 w 68"/>
              <a:gd name="T25" fmla="*/ 18 h 53"/>
              <a:gd name="T26" fmla="*/ 7 w 68"/>
              <a:gd name="T27" fmla="*/ 18 h 53"/>
              <a:gd name="T28" fmla="*/ 7 w 68"/>
              <a:gd name="T29" fmla="*/ 18 h 53"/>
              <a:gd name="T30" fmla="*/ 20 w 68"/>
              <a:gd name="T31" fmla="*/ 18 h 53"/>
              <a:gd name="T32" fmla="*/ 13 w 68"/>
              <a:gd name="T33" fmla="*/ 7 h 53"/>
              <a:gd name="T34" fmla="*/ 7 w 68"/>
              <a:gd name="T35" fmla="*/ 18 h 53"/>
              <a:gd name="T36" fmla="*/ 55 w 68"/>
              <a:gd name="T37" fmla="*/ 7 h 53"/>
              <a:gd name="T38" fmla="*/ 55 w 68"/>
              <a:gd name="T39" fmla="*/ 7 h 53"/>
              <a:gd name="T40" fmla="*/ 48 w 68"/>
              <a:gd name="T41" fmla="*/ 18 h 53"/>
              <a:gd name="T42" fmla="*/ 61 w 68"/>
              <a:gd name="T43" fmla="*/ 18 h 53"/>
              <a:gd name="T44" fmla="*/ 55 w 68"/>
              <a:gd name="T45" fmla="*/ 7 h 53"/>
              <a:gd name="T46" fmla="*/ 60 w 68"/>
              <a:gd name="T47" fmla="*/ 21 h 53"/>
              <a:gd name="T48" fmla="*/ 60 w 68"/>
              <a:gd name="T49" fmla="*/ 21 h 53"/>
              <a:gd name="T50" fmla="*/ 46 w 68"/>
              <a:gd name="T51" fmla="*/ 21 h 53"/>
              <a:gd name="T52" fmla="*/ 39 w 68"/>
              <a:gd name="T53" fmla="*/ 42 h 53"/>
              <a:gd name="T54" fmla="*/ 60 w 68"/>
              <a:gd name="T55" fmla="*/ 21 h 53"/>
              <a:gd name="T56" fmla="*/ 29 w 68"/>
              <a:gd name="T57" fmla="*/ 42 h 53"/>
              <a:gd name="T58" fmla="*/ 29 w 68"/>
              <a:gd name="T59" fmla="*/ 42 h 53"/>
              <a:gd name="T60" fmla="*/ 21 w 68"/>
              <a:gd name="T61" fmla="*/ 21 h 53"/>
              <a:gd name="T62" fmla="*/ 8 w 68"/>
              <a:gd name="T63" fmla="*/ 21 h 53"/>
              <a:gd name="T64" fmla="*/ 29 w 68"/>
              <a:gd name="T65" fmla="*/ 42 h 53"/>
              <a:gd name="T66" fmla="*/ 52 w 68"/>
              <a:gd name="T67" fmla="*/ 5 h 53"/>
              <a:gd name="T68" fmla="*/ 52 w 68"/>
              <a:gd name="T69" fmla="*/ 5 h 53"/>
              <a:gd name="T70" fmla="*/ 38 w 68"/>
              <a:gd name="T71" fmla="*/ 5 h 53"/>
              <a:gd name="T72" fmla="*/ 45 w 68"/>
              <a:gd name="T73" fmla="*/ 16 h 53"/>
              <a:gd name="T74" fmla="*/ 52 w 68"/>
              <a:gd name="T75" fmla="*/ 5 h 53"/>
              <a:gd name="T76" fmla="*/ 30 w 68"/>
              <a:gd name="T77" fmla="*/ 5 h 53"/>
              <a:gd name="T78" fmla="*/ 30 w 68"/>
              <a:gd name="T79" fmla="*/ 5 h 53"/>
              <a:gd name="T80" fmla="*/ 16 w 68"/>
              <a:gd name="T81" fmla="*/ 5 h 53"/>
              <a:gd name="T82" fmla="*/ 23 w 68"/>
              <a:gd name="T83" fmla="*/ 16 h 53"/>
              <a:gd name="T84" fmla="*/ 30 w 68"/>
              <a:gd name="T85" fmla="*/ 5 h 53"/>
              <a:gd name="T86" fmla="*/ 25 w 68"/>
              <a:gd name="T87" fmla="*/ 18 h 53"/>
              <a:gd name="T88" fmla="*/ 25 w 68"/>
              <a:gd name="T89" fmla="*/ 18 h 53"/>
              <a:gd name="T90" fmla="*/ 42 w 68"/>
              <a:gd name="T91" fmla="*/ 18 h 53"/>
              <a:gd name="T92" fmla="*/ 34 w 68"/>
              <a:gd name="T93" fmla="*/ 6 h 53"/>
              <a:gd name="T94" fmla="*/ 25 w 68"/>
              <a:gd name="T95" fmla="*/ 18 h 53"/>
              <a:gd name="T96" fmla="*/ 43 w 68"/>
              <a:gd name="T97" fmla="*/ 21 h 53"/>
              <a:gd name="T98" fmla="*/ 43 w 68"/>
              <a:gd name="T99" fmla="*/ 21 h 53"/>
              <a:gd name="T100" fmla="*/ 25 w 68"/>
              <a:gd name="T101" fmla="*/ 21 h 53"/>
              <a:gd name="T102" fmla="*/ 34 w 68"/>
              <a:gd name="T103" fmla="*/ 46 h 53"/>
              <a:gd name="T104" fmla="*/ 43 w 68"/>
              <a:gd name="T105" fmla="*/ 21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" h="53">
                <a:moveTo>
                  <a:pt x="1" y="18"/>
                </a:moveTo>
                <a:cubicBezTo>
                  <a:pt x="10" y="2"/>
                  <a:pt x="10" y="2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67" y="18"/>
                  <a:pt x="67" y="18"/>
                  <a:pt x="67" y="18"/>
                </a:cubicBezTo>
                <a:cubicBezTo>
                  <a:pt x="68" y="19"/>
                  <a:pt x="68" y="20"/>
                  <a:pt x="67" y="21"/>
                </a:cubicBezTo>
                <a:cubicBezTo>
                  <a:pt x="67" y="21"/>
                  <a:pt x="67" y="21"/>
                  <a:pt x="67" y="21"/>
                </a:cubicBezTo>
                <a:cubicBezTo>
                  <a:pt x="36" y="52"/>
                  <a:pt x="36" y="52"/>
                  <a:pt x="36" y="52"/>
                </a:cubicBezTo>
                <a:cubicBezTo>
                  <a:pt x="35" y="53"/>
                  <a:pt x="33" y="53"/>
                  <a:pt x="32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0"/>
                  <a:pt x="0" y="19"/>
                  <a:pt x="1" y="18"/>
                </a:cubicBezTo>
                <a:close/>
                <a:moveTo>
                  <a:pt x="7" y="18"/>
                </a:moveTo>
                <a:cubicBezTo>
                  <a:pt x="7" y="18"/>
                  <a:pt x="7" y="18"/>
                  <a:pt x="7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18"/>
                  <a:pt x="7" y="18"/>
                  <a:pt x="7" y="18"/>
                </a:cubicBezTo>
                <a:close/>
                <a:moveTo>
                  <a:pt x="55" y="7"/>
                </a:moveTo>
                <a:cubicBezTo>
                  <a:pt x="55" y="7"/>
                  <a:pt x="55" y="7"/>
                  <a:pt x="55" y="7"/>
                </a:cubicBezTo>
                <a:cubicBezTo>
                  <a:pt x="48" y="18"/>
                  <a:pt x="48" y="18"/>
                  <a:pt x="48" y="18"/>
                </a:cubicBezTo>
                <a:cubicBezTo>
                  <a:pt x="61" y="18"/>
                  <a:pt x="61" y="18"/>
                  <a:pt x="61" y="18"/>
                </a:cubicBezTo>
                <a:cubicBezTo>
                  <a:pt x="55" y="7"/>
                  <a:pt x="55" y="7"/>
                  <a:pt x="55" y="7"/>
                </a:cubicBezTo>
                <a:close/>
                <a:moveTo>
                  <a:pt x="60" y="21"/>
                </a:moveTo>
                <a:cubicBezTo>
                  <a:pt x="60" y="21"/>
                  <a:pt x="60" y="21"/>
                  <a:pt x="6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39" y="42"/>
                  <a:pt x="39" y="42"/>
                  <a:pt x="39" y="42"/>
                </a:cubicBezTo>
                <a:cubicBezTo>
                  <a:pt x="60" y="21"/>
                  <a:pt x="60" y="21"/>
                  <a:pt x="60" y="21"/>
                </a:cubicBezTo>
                <a:close/>
                <a:moveTo>
                  <a:pt x="29" y="42"/>
                </a:moveTo>
                <a:cubicBezTo>
                  <a:pt x="29" y="42"/>
                  <a:pt x="29" y="42"/>
                  <a:pt x="29" y="42"/>
                </a:cubicBezTo>
                <a:cubicBezTo>
                  <a:pt x="21" y="21"/>
                  <a:pt x="21" y="21"/>
                  <a:pt x="21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29" y="42"/>
                  <a:pt x="29" y="42"/>
                  <a:pt x="29" y="42"/>
                </a:cubicBezTo>
                <a:close/>
                <a:moveTo>
                  <a:pt x="52" y="5"/>
                </a:moveTo>
                <a:cubicBezTo>
                  <a:pt x="52" y="5"/>
                  <a:pt x="52" y="5"/>
                  <a:pt x="52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45" y="16"/>
                  <a:pt x="45" y="16"/>
                  <a:pt x="45" y="16"/>
                </a:cubicBezTo>
                <a:cubicBezTo>
                  <a:pt x="52" y="5"/>
                  <a:pt x="52" y="5"/>
                  <a:pt x="52" y="5"/>
                </a:cubicBezTo>
                <a:close/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23" y="16"/>
                  <a:pt x="23" y="16"/>
                  <a:pt x="23" y="16"/>
                </a:cubicBezTo>
                <a:cubicBezTo>
                  <a:pt x="30" y="5"/>
                  <a:pt x="30" y="5"/>
                  <a:pt x="30" y="5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5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25" y="18"/>
                  <a:pt x="25" y="18"/>
                  <a:pt x="25" y="18"/>
                </a:cubicBezTo>
                <a:close/>
                <a:moveTo>
                  <a:pt x="43" y="21"/>
                </a:moveTo>
                <a:cubicBezTo>
                  <a:pt x="43" y="21"/>
                  <a:pt x="43" y="21"/>
                  <a:pt x="43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34" y="46"/>
                  <a:pt x="34" y="46"/>
                  <a:pt x="34" y="46"/>
                </a:cubicBezTo>
                <a:cubicBezTo>
                  <a:pt x="43" y="21"/>
                  <a:pt x="43" y="21"/>
                  <a:pt x="43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7" name="Freeform 81"/>
          <p:cNvSpPr>
            <a:spLocks noEditPoints="1"/>
          </p:cNvSpPr>
          <p:nvPr/>
        </p:nvSpPr>
        <p:spPr bwMode="auto">
          <a:xfrm>
            <a:off x="2794000" y="3687763"/>
            <a:ext cx="192088" cy="198437"/>
          </a:xfrm>
          <a:custGeom>
            <a:avLst/>
            <a:gdLst>
              <a:gd name="T0" fmla="*/ 28 w 51"/>
              <a:gd name="T1" fmla="*/ 44 h 53"/>
              <a:gd name="T2" fmla="*/ 24 w 51"/>
              <a:gd name="T3" fmla="*/ 44 h 53"/>
              <a:gd name="T4" fmla="*/ 11 w 51"/>
              <a:gd name="T5" fmla="*/ 8 h 53"/>
              <a:gd name="T6" fmla="*/ 13 w 51"/>
              <a:gd name="T7" fmla="*/ 10 h 53"/>
              <a:gd name="T8" fmla="*/ 9 w 51"/>
              <a:gd name="T9" fmla="*/ 10 h 53"/>
              <a:gd name="T10" fmla="*/ 40 w 51"/>
              <a:gd name="T11" fmla="*/ 8 h 53"/>
              <a:gd name="T12" fmla="*/ 42 w 51"/>
              <a:gd name="T13" fmla="*/ 10 h 53"/>
              <a:gd name="T14" fmla="*/ 38 w 51"/>
              <a:gd name="T15" fmla="*/ 10 h 53"/>
              <a:gd name="T16" fmla="*/ 26 w 51"/>
              <a:gd name="T17" fmla="*/ 38 h 53"/>
              <a:gd name="T18" fmla="*/ 33 w 51"/>
              <a:gd name="T19" fmla="*/ 29 h 53"/>
              <a:gd name="T20" fmla="*/ 36 w 51"/>
              <a:gd name="T21" fmla="*/ 15 h 53"/>
              <a:gd name="T22" fmla="*/ 35 w 51"/>
              <a:gd name="T23" fmla="*/ 14 h 53"/>
              <a:gd name="T24" fmla="*/ 15 w 51"/>
              <a:gd name="T25" fmla="*/ 15 h 53"/>
              <a:gd name="T26" fmla="*/ 18 w 51"/>
              <a:gd name="T27" fmla="*/ 29 h 53"/>
              <a:gd name="T28" fmla="*/ 36 w 51"/>
              <a:gd name="T29" fmla="*/ 30 h 53"/>
              <a:gd name="T30" fmla="*/ 26 w 51"/>
              <a:gd name="T31" fmla="*/ 41 h 53"/>
              <a:gd name="T32" fmla="*/ 25 w 51"/>
              <a:gd name="T33" fmla="*/ 41 h 53"/>
              <a:gd name="T34" fmla="*/ 12 w 51"/>
              <a:gd name="T35" fmla="*/ 16 h 53"/>
              <a:gd name="T36" fmla="*/ 13 w 51"/>
              <a:gd name="T37" fmla="*/ 14 h 53"/>
              <a:gd name="T38" fmla="*/ 15 w 51"/>
              <a:gd name="T39" fmla="*/ 12 h 53"/>
              <a:gd name="T40" fmla="*/ 36 w 51"/>
              <a:gd name="T41" fmla="*/ 12 h 53"/>
              <a:gd name="T42" fmla="*/ 38 w 51"/>
              <a:gd name="T43" fmla="*/ 14 h 53"/>
              <a:gd name="T44" fmla="*/ 39 w 51"/>
              <a:gd name="T45" fmla="*/ 15 h 53"/>
              <a:gd name="T46" fmla="*/ 36 w 51"/>
              <a:gd name="T47" fmla="*/ 30 h 53"/>
              <a:gd name="T48" fmla="*/ 26 w 51"/>
              <a:gd name="T49" fmla="*/ 49 h 53"/>
              <a:gd name="T50" fmla="*/ 47 w 51"/>
              <a:gd name="T51" fmla="*/ 11 h 53"/>
              <a:gd name="T52" fmla="*/ 11 w 51"/>
              <a:gd name="T53" fmla="*/ 4 h 53"/>
              <a:gd name="T54" fmla="*/ 5 w 51"/>
              <a:gd name="T55" fmla="*/ 12 h 53"/>
              <a:gd name="T56" fmla="*/ 27 w 51"/>
              <a:gd name="T57" fmla="*/ 53 h 53"/>
              <a:gd name="T58" fmla="*/ 25 w 51"/>
              <a:gd name="T59" fmla="*/ 53 h 53"/>
              <a:gd name="T60" fmla="*/ 1 w 51"/>
              <a:gd name="T61" fmla="*/ 10 h 53"/>
              <a:gd name="T62" fmla="*/ 2 w 51"/>
              <a:gd name="T63" fmla="*/ 7 h 53"/>
              <a:gd name="T64" fmla="*/ 7 w 51"/>
              <a:gd name="T65" fmla="*/ 2 h 53"/>
              <a:gd name="T66" fmla="*/ 42 w 51"/>
              <a:gd name="T67" fmla="*/ 0 h 53"/>
              <a:gd name="T68" fmla="*/ 44 w 51"/>
              <a:gd name="T69" fmla="*/ 2 h 53"/>
              <a:gd name="T70" fmla="*/ 51 w 51"/>
              <a:gd name="T71" fmla="*/ 9 h 53"/>
              <a:gd name="T72" fmla="*/ 51 w 51"/>
              <a:gd name="T73" fmla="*/ 1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1" h="53">
                <a:moveTo>
                  <a:pt x="26" y="42"/>
                </a:moveTo>
                <a:cubicBezTo>
                  <a:pt x="27" y="42"/>
                  <a:pt x="28" y="42"/>
                  <a:pt x="28" y="44"/>
                </a:cubicBezTo>
                <a:cubicBezTo>
                  <a:pt x="28" y="45"/>
                  <a:pt x="27" y="46"/>
                  <a:pt x="26" y="46"/>
                </a:cubicBezTo>
                <a:cubicBezTo>
                  <a:pt x="25" y="46"/>
                  <a:pt x="24" y="45"/>
                  <a:pt x="24" y="44"/>
                </a:cubicBezTo>
                <a:cubicBezTo>
                  <a:pt x="24" y="42"/>
                  <a:pt x="25" y="42"/>
                  <a:pt x="26" y="42"/>
                </a:cubicBezTo>
                <a:close/>
                <a:moveTo>
                  <a:pt x="11" y="8"/>
                </a:moveTo>
                <a:cubicBezTo>
                  <a:pt x="11" y="8"/>
                  <a:pt x="11" y="8"/>
                  <a:pt x="11" y="8"/>
                </a:cubicBezTo>
                <a:cubicBezTo>
                  <a:pt x="12" y="8"/>
                  <a:pt x="13" y="9"/>
                  <a:pt x="13" y="10"/>
                </a:cubicBezTo>
                <a:cubicBezTo>
                  <a:pt x="13" y="11"/>
                  <a:pt x="12" y="12"/>
                  <a:pt x="11" y="12"/>
                </a:cubicBezTo>
                <a:cubicBezTo>
                  <a:pt x="10" y="12"/>
                  <a:pt x="9" y="11"/>
                  <a:pt x="9" y="10"/>
                </a:cubicBezTo>
                <a:cubicBezTo>
                  <a:pt x="9" y="9"/>
                  <a:pt x="10" y="8"/>
                  <a:pt x="11" y="8"/>
                </a:cubicBezTo>
                <a:close/>
                <a:moveTo>
                  <a:pt x="40" y="8"/>
                </a:moveTo>
                <a:cubicBezTo>
                  <a:pt x="40" y="8"/>
                  <a:pt x="40" y="8"/>
                  <a:pt x="40" y="8"/>
                </a:cubicBezTo>
                <a:cubicBezTo>
                  <a:pt x="41" y="8"/>
                  <a:pt x="42" y="9"/>
                  <a:pt x="42" y="10"/>
                </a:cubicBezTo>
                <a:cubicBezTo>
                  <a:pt x="42" y="11"/>
                  <a:pt x="41" y="12"/>
                  <a:pt x="40" y="12"/>
                </a:cubicBezTo>
                <a:cubicBezTo>
                  <a:pt x="39" y="12"/>
                  <a:pt x="38" y="11"/>
                  <a:pt x="38" y="10"/>
                </a:cubicBezTo>
                <a:cubicBezTo>
                  <a:pt x="38" y="9"/>
                  <a:pt x="39" y="8"/>
                  <a:pt x="40" y="8"/>
                </a:cubicBezTo>
                <a:close/>
                <a:moveTo>
                  <a:pt x="26" y="38"/>
                </a:moveTo>
                <a:cubicBezTo>
                  <a:pt x="26" y="38"/>
                  <a:pt x="26" y="38"/>
                  <a:pt x="26" y="38"/>
                </a:cubicBezTo>
                <a:cubicBezTo>
                  <a:pt x="29" y="36"/>
                  <a:pt x="31" y="32"/>
                  <a:pt x="33" y="29"/>
                </a:cubicBezTo>
                <a:cubicBezTo>
                  <a:pt x="35" y="25"/>
                  <a:pt x="37" y="21"/>
                  <a:pt x="37" y="16"/>
                </a:cubicBezTo>
                <a:cubicBezTo>
                  <a:pt x="37" y="16"/>
                  <a:pt x="37" y="16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5" y="14"/>
                  <a:pt x="35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5"/>
                  <a:pt x="15" y="15"/>
                </a:cubicBezTo>
                <a:cubicBezTo>
                  <a:pt x="15" y="16"/>
                  <a:pt x="14" y="16"/>
                  <a:pt x="14" y="16"/>
                </a:cubicBezTo>
                <a:cubicBezTo>
                  <a:pt x="15" y="21"/>
                  <a:pt x="16" y="25"/>
                  <a:pt x="18" y="29"/>
                </a:cubicBezTo>
                <a:cubicBezTo>
                  <a:pt x="20" y="32"/>
                  <a:pt x="23" y="36"/>
                  <a:pt x="26" y="38"/>
                </a:cubicBezTo>
                <a:close/>
                <a:moveTo>
                  <a:pt x="36" y="30"/>
                </a:moveTo>
                <a:cubicBezTo>
                  <a:pt x="36" y="30"/>
                  <a:pt x="36" y="30"/>
                  <a:pt x="36" y="30"/>
                </a:cubicBezTo>
                <a:cubicBezTo>
                  <a:pt x="33" y="34"/>
                  <a:pt x="30" y="38"/>
                  <a:pt x="26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41"/>
                  <a:pt x="25" y="41"/>
                  <a:pt x="25" y="41"/>
                </a:cubicBezTo>
                <a:cubicBezTo>
                  <a:pt x="21" y="38"/>
                  <a:pt x="18" y="34"/>
                  <a:pt x="16" y="30"/>
                </a:cubicBezTo>
                <a:cubicBezTo>
                  <a:pt x="14" y="26"/>
                  <a:pt x="12" y="21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3"/>
                  <a:pt x="14" y="13"/>
                  <a:pt x="15" y="12"/>
                </a:cubicBezTo>
                <a:cubicBezTo>
                  <a:pt x="15" y="12"/>
                  <a:pt x="15" y="12"/>
                  <a:pt x="1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7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9" y="14"/>
                  <a:pt x="39" y="15"/>
                </a:cubicBezTo>
                <a:cubicBezTo>
                  <a:pt x="40" y="15"/>
                  <a:pt x="40" y="16"/>
                  <a:pt x="40" y="16"/>
                </a:cubicBezTo>
                <a:cubicBezTo>
                  <a:pt x="39" y="21"/>
                  <a:pt x="38" y="26"/>
                  <a:pt x="36" y="30"/>
                </a:cubicBezTo>
                <a:close/>
                <a:moveTo>
                  <a:pt x="26" y="49"/>
                </a:moveTo>
                <a:cubicBezTo>
                  <a:pt x="26" y="49"/>
                  <a:pt x="26" y="49"/>
                  <a:pt x="26" y="49"/>
                </a:cubicBezTo>
                <a:cubicBezTo>
                  <a:pt x="39" y="42"/>
                  <a:pt x="47" y="27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4" y="10"/>
                  <a:pt x="41" y="7"/>
                  <a:pt x="4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0" y="7"/>
                  <a:pt x="8" y="10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27"/>
                  <a:pt x="12" y="42"/>
                  <a:pt x="26" y="49"/>
                </a:cubicBezTo>
                <a:close/>
                <a:moveTo>
                  <a:pt x="27" y="53"/>
                </a:move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5" y="53"/>
                  <a:pt x="25" y="53"/>
                </a:cubicBezTo>
                <a:cubicBezTo>
                  <a:pt x="10" y="45"/>
                  <a:pt x="0" y="29"/>
                  <a:pt x="0" y="12"/>
                </a:cubicBezTo>
                <a:cubicBezTo>
                  <a:pt x="0" y="12"/>
                  <a:pt x="1" y="11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8"/>
                  <a:pt x="1" y="7"/>
                  <a:pt x="2" y="7"/>
                </a:cubicBezTo>
                <a:cubicBezTo>
                  <a:pt x="5" y="7"/>
                  <a:pt x="7" y="4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8" y="0"/>
                  <a:pt x="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1"/>
                  <a:pt x="44" y="2"/>
                </a:cubicBezTo>
                <a:cubicBezTo>
                  <a:pt x="44" y="4"/>
                  <a:pt x="46" y="7"/>
                  <a:pt x="49" y="7"/>
                </a:cubicBezTo>
                <a:cubicBezTo>
                  <a:pt x="50" y="7"/>
                  <a:pt x="51" y="8"/>
                  <a:pt x="51" y="9"/>
                </a:cubicBezTo>
                <a:cubicBezTo>
                  <a:pt x="51" y="9"/>
                  <a:pt x="51" y="10"/>
                  <a:pt x="51" y="10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29"/>
                  <a:pt x="42" y="45"/>
                  <a:pt x="27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8" name="Freeform 82"/>
          <p:cNvSpPr>
            <a:spLocks noEditPoints="1"/>
          </p:cNvSpPr>
          <p:nvPr/>
        </p:nvSpPr>
        <p:spPr bwMode="auto">
          <a:xfrm>
            <a:off x="5924550" y="3889375"/>
            <a:ext cx="222250" cy="263525"/>
          </a:xfrm>
          <a:custGeom>
            <a:avLst/>
            <a:gdLst>
              <a:gd name="T0" fmla="*/ 37 w 59"/>
              <a:gd name="T1" fmla="*/ 3 h 70"/>
              <a:gd name="T2" fmla="*/ 48 w 59"/>
              <a:gd name="T3" fmla="*/ 8 h 70"/>
              <a:gd name="T4" fmla="*/ 49 w 59"/>
              <a:gd name="T5" fmla="*/ 10 h 70"/>
              <a:gd name="T6" fmla="*/ 56 w 59"/>
              <a:gd name="T7" fmla="*/ 11 h 70"/>
              <a:gd name="T8" fmla="*/ 59 w 59"/>
              <a:gd name="T9" fmla="*/ 14 h 70"/>
              <a:gd name="T10" fmla="*/ 56 w 59"/>
              <a:gd name="T11" fmla="*/ 70 h 70"/>
              <a:gd name="T12" fmla="*/ 2 w 59"/>
              <a:gd name="T13" fmla="*/ 70 h 70"/>
              <a:gd name="T14" fmla="*/ 0 w 59"/>
              <a:gd name="T15" fmla="*/ 67 h 70"/>
              <a:gd name="T16" fmla="*/ 2 w 59"/>
              <a:gd name="T17" fmla="*/ 11 h 70"/>
              <a:gd name="T18" fmla="*/ 9 w 59"/>
              <a:gd name="T19" fmla="*/ 11 h 70"/>
              <a:gd name="T20" fmla="*/ 11 w 59"/>
              <a:gd name="T21" fmla="*/ 8 h 70"/>
              <a:gd name="T22" fmla="*/ 19 w 59"/>
              <a:gd name="T23" fmla="*/ 8 h 70"/>
              <a:gd name="T24" fmla="*/ 29 w 59"/>
              <a:gd name="T25" fmla="*/ 0 h 70"/>
              <a:gd name="T26" fmla="*/ 41 w 59"/>
              <a:gd name="T27" fmla="*/ 30 h 70"/>
              <a:gd name="T28" fmla="*/ 44 w 59"/>
              <a:gd name="T29" fmla="*/ 34 h 70"/>
              <a:gd name="T30" fmla="*/ 23 w 59"/>
              <a:gd name="T31" fmla="*/ 51 h 70"/>
              <a:gd name="T32" fmla="*/ 14 w 59"/>
              <a:gd name="T33" fmla="*/ 43 h 70"/>
              <a:gd name="T34" fmla="*/ 18 w 59"/>
              <a:gd name="T35" fmla="*/ 39 h 70"/>
              <a:gd name="T36" fmla="*/ 41 w 59"/>
              <a:gd name="T37" fmla="*/ 30 h 70"/>
              <a:gd name="T38" fmla="*/ 36 w 59"/>
              <a:gd name="T39" fmla="*/ 8 h 70"/>
              <a:gd name="T40" fmla="*/ 29 w 59"/>
              <a:gd name="T41" fmla="*/ 4 h 70"/>
              <a:gd name="T42" fmla="*/ 23 w 59"/>
              <a:gd name="T43" fmla="*/ 8 h 70"/>
              <a:gd name="T44" fmla="*/ 36 w 59"/>
              <a:gd name="T45" fmla="*/ 8 h 70"/>
              <a:gd name="T46" fmla="*/ 49 w 59"/>
              <a:gd name="T47" fmla="*/ 16 h 70"/>
              <a:gd name="T48" fmla="*/ 48 w 59"/>
              <a:gd name="T49" fmla="*/ 19 h 70"/>
              <a:gd name="T50" fmla="*/ 29 w 59"/>
              <a:gd name="T51" fmla="*/ 19 h 70"/>
              <a:gd name="T52" fmla="*/ 9 w 59"/>
              <a:gd name="T53" fmla="*/ 18 h 70"/>
              <a:gd name="T54" fmla="*/ 9 w 59"/>
              <a:gd name="T55" fmla="*/ 16 h 70"/>
              <a:gd name="T56" fmla="*/ 5 w 59"/>
              <a:gd name="T57" fmla="*/ 65 h 70"/>
              <a:gd name="T58" fmla="*/ 54 w 59"/>
              <a:gd name="T59" fmla="*/ 16 h 70"/>
              <a:gd name="T60" fmla="*/ 29 w 59"/>
              <a:gd name="T61" fmla="*/ 11 h 70"/>
              <a:gd name="T62" fmla="*/ 13 w 59"/>
              <a:gd name="T63" fmla="*/ 11 h 70"/>
              <a:gd name="T64" fmla="*/ 13 w 59"/>
              <a:gd name="T65" fmla="*/ 16 h 70"/>
              <a:gd name="T66" fmla="*/ 46 w 59"/>
              <a:gd name="T67" fmla="*/ 16 h 70"/>
              <a:gd name="T68" fmla="*/ 46 w 59"/>
              <a:gd name="T69" fmla="*/ 1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" h="70">
                <a:moveTo>
                  <a:pt x="29" y="0"/>
                </a:moveTo>
                <a:cubicBezTo>
                  <a:pt x="32" y="0"/>
                  <a:pt x="35" y="2"/>
                  <a:pt x="37" y="3"/>
                </a:cubicBezTo>
                <a:cubicBezTo>
                  <a:pt x="38" y="5"/>
                  <a:pt x="39" y="6"/>
                  <a:pt x="39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8"/>
                  <a:pt x="49" y="9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1"/>
                  <a:pt x="49" y="11"/>
                  <a:pt x="49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58" y="11"/>
                  <a:pt x="59" y="12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9"/>
                  <a:pt x="58" y="70"/>
                  <a:pt x="56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70"/>
                  <a:pt x="0" y="6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2"/>
                  <a:pt x="1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10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6"/>
                  <a:pt x="21" y="5"/>
                  <a:pt x="22" y="3"/>
                </a:cubicBezTo>
                <a:cubicBezTo>
                  <a:pt x="24" y="2"/>
                  <a:pt x="27" y="0"/>
                  <a:pt x="29" y="0"/>
                </a:cubicBezTo>
                <a:close/>
                <a:moveTo>
                  <a:pt x="41" y="30"/>
                </a:move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3" y="29"/>
                  <a:pt x="44" y="30"/>
                </a:cubicBezTo>
                <a:cubicBezTo>
                  <a:pt x="45" y="31"/>
                  <a:pt x="45" y="33"/>
                  <a:pt x="44" y="34"/>
                </a:cubicBezTo>
                <a:cubicBezTo>
                  <a:pt x="27" y="51"/>
                  <a:pt x="27" y="51"/>
                  <a:pt x="27" y="51"/>
                </a:cubicBezTo>
                <a:cubicBezTo>
                  <a:pt x="26" y="52"/>
                  <a:pt x="24" y="52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14" y="43"/>
                  <a:pt x="14" y="43"/>
                  <a:pt x="14" y="43"/>
                </a:cubicBezTo>
                <a:cubicBezTo>
                  <a:pt x="13" y="42"/>
                  <a:pt x="13" y="40"/>
                  <a:pt x="14" y="39"/>
                </a:cubicBezTo>
                <a:cubicBezTo>
                  <a:pt x="15" y="38"/>
                  <a:pt x="17" y="38"/>
                  <a:pt x="18" y="39"/>
                </a:cubicBezTo>
                <a:cubicBezTo>
                  <a:pt x="25" y="46"/>
                  <a:pt x="25" y="46"/>
                  <a:pt x="25" y="46"/>
                </a:cubicBezTo>
                <a:cubicBezTo>
                  <a:pt x="41" y="30"/>
                  <a:pt x="41" y="30"/>
                  <a:pt x="41" y="30"/>
                </a:cubicBezTo>
                <a:close/>
                <a:moveTo>
                  <a:pt x="36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7"/>
                  <a:pt x="35" y="6"/>
                  <a:pt x="34" y="6"/>
                </a:cubicBezTo>
                <a:cubicBezTo>
                  <a:pt x="33" y="4"/>
                  <a:pt x="31" y="4"/>
                  <a:pt x="29" y="4"/>
                </a:cubicBezTo>
                <a:cubicBezTo>
                  <a:pt x="27" y="4"/>
                  <a:pt x="26" y="4"/>
                  <a:pt x="24" y="6"/>
                </a:cubicBezTo>
                <a:cubicBezTo>
                  <a:pt x="24" y="6"/>
                  <a:pt x="23" y="7"/>
                  <a:pt x="23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36" y="8"/>
                  <a:pt x="36" y="8"/>
                  <a:pt x="36" y="8"/>
                </a:cubicBezTo>
                <a:close/>
                <a:moveTo>
                  <a:pt x="49" y="16"/>
                </a:moveTo>
                <a:cubicBezTo>
                  <a:pt x="49" y="16"/>
                  <a:pt x="49" y="16"/>
                  <a:pt x="49" y="16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8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0" y="19"/>
                  <a:pt x="9" y="19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65"/>
                  <a:pt x="5" y="65"/>
                  <a:pt x="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16"/>
                  <a:pt x="54" y="16"/>
                  <a:pt x="54" y="16"/>
                </a:cubicBezTo>
                <a:cubicBezTo>
                  <a:pt x="49" y="16"/>
                  <a:pt x="49" y="16"/>
                  <a:pt x="49" y="16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6"/>
                  <a:pt x="13" y="16"/>
                  <a:pt x="13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1"/>
                  <a:pt x="46" y="11"/>
                  <a:pt x="46" y="11"/>
                </a:cubicBezTo>
                <a:cubicBezTo>
                  <a:pt x="29" y="11"/>
                  <a:pt x="29" y="11"/>
                  <a:pt x="29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9" name="Rectangle 83"/>
          <p:cNvSpPr>
            <a:spLocks noChangeArrowheads="1"/>
          </p:cNvSpPr>
          <p:nvPr/>
        </p:nvSpPr>
        <p:spPr bwMode="auto">
          <a:xfrm>
            <a:off x="5942013" y="1444625"/>
            <a:ext cx="1990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600" b="1" dirty="0">
                <a:solidFill>
                  <a:srgbClr val="002C42"/>
                </a:solidFill>
              </a:rPr>
              <a:t>如何及时且大面积的在校园内发布出售、求购信息</a:t>
            </a:r>
          </a:p>
          <a:p>
            <a:pPr algn="ctr"/>
            <a:r>
              <a:rPr lang="zh-CN" altLang="zh-CN" b="1" dirty="0">
                <a:solidFill>
                  <a:srgbClr val="002C42"/>
                </a:solidFill>
              </a:rPr>
              <a:t>？</a:t>
            </a:r>
            <a:r>
              <a:rPr lang="zh-CN" altLang="en-US" sz="800" b="1" dirty="0">
                <a:solidFill>
                  <a:srgbClr val="002C42"/>
                </a:solidFill>
              </a:rPr>
              <a:t>.</a:t>
            </a:r>
          </a:p>
        </p:txBody>
      </p:sp>
      <p:sp>
        <p:nvSpPr>
          <p:cNvPr id="34900" name="Rectangle 84"/>
          <p:cNvSpPr>
            <a:spLocks noChangeArrowheads="1"/>
          </p:cNvSpPr>
          <p:nvPr/>
        </p:nvSpPr>
        <p:spPr bwMode="auto">
          <a:xfrm>
            <a:off x="693738" y="2225675"/>
            <a:ext cx="1990725" cy="56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2C42"/>
                </a:solidFill>
              </a:rPr>
              <a:t>如何实现校园内面对面的快速交易？</a:t>
            </a:r>
            <a:r>
              <a:rPr lang="zh-CN" altLang="en-US" sz="1600" dirty="0">
                <a:solidFill>
                  <a:srgbClr val="002C42"/>
                </a:solidFill>
              </a:rPr>
              <a:t>.</a:t>
            </a:r>
          </a:p>
        </p:txBody>
      </p:sp>
      <p:sp>
        <p:nvSpPr>
          <p:cNvPr id="34901" name="Rectangle 85"/>
          <p:cNvSpPr>
            <a:spLocks noChangeArrowheads="1"/>
          </p:cNvSpPr>
          <p:nvPr/>
        </p:nvSpPr>
        <p:spPr bwMode="auto">
          <a:xfrm>
            <a:off x="6516688" y="3813175"/>
            <a:ext cx="1990725" cy="11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1600" b="1" dirty="0">
                <a:solidFill>
                  <a:srgbClr val="004060"/>
                </a:solidFill>
              </a:rPr>
              <a:t>如何针对大学生的实际需求，将商品信息进行有效分类、整理？</a:t>
            </a:r>
            <a:r>
              <a:rPr lang="zh-CN" altLang="en-US" sz="1600" b="1" dirty="0">
                <a:solidFill>
                  <a:srgbClr val="004060"/>
                </a:solidFill>
              </a:rPr>
              <a:t>.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>
            <a:off x="231775" y="627063"/>
            <a:ext cx="4167778" cy="0"/>
          </a:xfrm>
          <a:prstGeom prst="line">
            <a:avLst/>
          </a:prstGeom>
          <a:noFill/>
          <a:ln w="6350">
            <a:solidFill>
              <a:srgbClr val="002C4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250825" y="266700"/>
            <a:ext cx="14773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</a:t>
            </a:r>
            <a:endParaRPr lang="en-US" altLang="zh-CN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2FE1C8-F094-4BB8-88CD-80CECF16A4D3}"/>
              </a:ext>
            </a:extLst>
          </p:cNvPr>
          <p:cNvSpPr txBox="1"/>
          <p:nvPr/>
        </p:nvSpPr>
        <p:spPr>
          <a:xfrm>
            <a:off x="1115616" y="4021138"/>
            <a:ext cx="144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b="1" dirty="0">
                <a:solidFill>
                  <a:srgbClr val="002C42"/>
                </a:solidFill>
              </a:rPr>
              <a:t>如何保证平台用户的信用？</a:t>
            </a:r>
            <a:endParaRPr lang="zh-CN" altLang="en-US" sz="1600" b="1" dirty="0">
              <a:solidFill>
                <a:srgbClr val="002C42"/>
              </a:solidFill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4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4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4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4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4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4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4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4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4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4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4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4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4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4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4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4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4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4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4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500"/>
                            </p:stCondLst>
                            <p:childTnLst>
                              <p:par>
                                <p:cTn id="2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4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4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4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4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4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4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58" grpId="1" animBg="1"/>
      <p:bldP spid="34859" grpId="1" animBg="1"/>
      <p:bldP spid="34860" grpId="1" animBg="1"/>
      <p:bldP spid="34861" grpId="1" animBg="1"/>
      <p:bldP spid="34862" grpId="1" animBg="1"/>
      <p:bldP spid="34863" grpId="1" animBg="1"/>
      <p:bldP spid="34864" grpId="1" animBg="1"/>
      <p:bldP spid="34865" grpId="1" animBg="1"/>
      <p:bldP spid="34866" grpId="1" animBg="1"/>
      <p:bldP spid="34867" grpId="1" animBg="1"/>
      <p:bldP spid="34868" grpId="1" animBg="1"/>
      <p:bldP spid="34869" grpId="1" animBg="1"/>
      <p:bldP spid="34870" grpId="1" animBg="1"/>
      <p:bldP spid="34871" grpId="1" animBg="1"/>
      <p:bldP spid="34872" grpId="1" animBg="1"/>
      <p:bldP spid="34873" grpId="1" animBg="1"/>
      <p:bldP spid="34874" grpId="1" animBg="1"/>
      <p:bldP spid="34875" grpId="1" animBg="1"/>
      <p:bldP spid="34876" grpId="1" animBg="1"/>
      <p:bldP spid="34877" grpId="1" animBg="1"/>
      <p:bldP spid="34878" grpId="1" animBg="1"/>
      <p:bldP spid="34879" grpId="1" animBg="1"/>
      <p:bldP spid="34880" grpId="1" animBg="1"/>
      <p:bldP spid="34881" grpId="1" animBg="1"/>
      <p:bldP spid="34882" grpId="1" animBg="1"/>
      <p:bldP spid="34883" grpId="1" animBg="1"/>
      <p:bldP spid="34884" grpId="1" animBg="1"/>
      <p:bldP spid="34885" grpId="1" animBg="1"/>
      <p:bldP spid="34886" grpId="1" animBg="1"/>
      <p:bldP spid="34887" grpId="1" animBg="1"/>
      <p:bldP spid="34888" grpId="1" animBg="1"/>
      <p:bldP spid="34889" grpId="1" animBg="1"/>
      <p:bldP spid="34890" grpId="1" animBg="1"/>
      <p:bldP spid="34891" grpId="1" animBg="1"/>
      <p:bldP spid="34892" grpId="1" animBg="1"/>
      <p:bldP spid="34893" grpId="1" animBg="1"/>
      <p:bldP spid="34894" grpId="1" animBg="1"/>
      <p:bldP spid="34895" grpId="1" animBg="1"/>
      <p:bldP spid="34896" grpId="1" animBg="1"/>
      <p:bldP spid="34897" grpId="1" animBg="1"/>
      <p:bldP spid="34898" grpId="1" animBg="1"/>
      <p:bldP spid="34899" grpId="0"/>
      <p:bldP spid="34900" grpId="0"/>
      <p:bldP spid="349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 16"/>
          <p:cNvSpPr>
            <a:spLocks noChangeShapeType="1"/>
          </p:cNvSpPr>
          <p:nvPr/>
        </p:nvSpPr>
        <p:spPr bwMode="auto">
          <a:xfrm flipH="1">
            <a:off x="2804383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 flipH="1" flipV="1">
            <a:off x="1447567" y="-1"/>
            <a:ext cx="4653718" cy="513622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>
            <a:off x="28222" y="1863923"/>
            <a:ext cx="9087556" cy="2438125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Freeform 5"/>
          <p:cNvSpPr/>
          <p:nvPr/>
        </p:nvSpPr>
        <p:spPr bwMode="auto">
          <a:xfrm>
            <a:off x="1768983" y="1"/>
            <a:ext cx="5606037" cy="513622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39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3017531" y="1485398"/>
            <a:ext cx="2480167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470" dirty="0">
                <a:solidFill>
                  <a:schemeClr val="bg1">
                    <a:lumMod val="95000"/>
                  </a:scheme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第二部分</a:t>
            </a:r>
          </a:p>
        </p:txBody>
      </p:sp>
      <p:sp>
        <p:nvSpPr>
          <p:cNvPr id="44" name="矩形 43"/>
          <p:cNvSpPr/>
          <p:nvPr/>
        </p:nvSpPr>
        <p:spPr>
          <a:xfrm>
            <a:off x="3030081" y="2914051"/>
            <a:ext cx="2375842" cy="36779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79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</a:p>
        </p:txBody>
      </p:sp>
      <p:sp>
        <p:nvSpPr>
          <p:cNvPr id="45" name="TextBox 76"/>
          <p:cNvSpPr txBox="1"/>
          <p:nvPr/>
        </p:nvSpPr>
        <p:spPr>
          <a:xfrm>
            <a:off x="2896491" y="2485059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/>
          <p:bldP spid="44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/>
          <p:bldP spid="44" grpId="0"/>
          <p:bldP spid="4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625C8F5-A1A1-402D-9696-BF9228D55647}"/>
              </a:ext>
            </a:extLst>
          </p:cNvPr>
          <p:cNvGrpSpPr/>
          <p:nvPr/>
        </p:nvGrpSpPr>
        <p:grpSpPr>
          <a:xfrm>
            <a:off x="948328" y="1014928"/>
            <a:ext cx="3451225" cy="536575"/>
            <a:chOff x="1006475" y="1879600"/>
            <a:chExt cx="3451225" cy="536575"/>
          </a:xfrm>
        </p:grpSpPr>
        <p:sp>
          <p:nvSpPr>
            <p:cNvPr id="17452" name="Freeform 44"/>
            <p:cNvSpPr/>
            <p:nvPr/>
          </p:nvSpPr>
          <p:spPr bwMode="auto">
            <a:xfrm>
              <a:off x="1006475" y="2352675"/>
              <a:ext cx="533400" cy="63500"/>
            </a:xfrm>
            <a:custGeom>
              <a:avLst/>
              <a:gdLst>
                <a:gd name="T0" fmla="*/ 336 w 336"/>
                <a:gd name="T1" fmla="*/ 0 h 40"/>
                <a:gd name="T2" fmla="*/ 0 w 336"/>
                <a:gd name="T3" fmla="*/ 0 h 40"/>
                <a:gd name="T4" fmla="*/ 0 w 336"/>
                <a:gd name="T5" fmla="*/ 40 h 40"/>
                <a:gd name="T6" fmla="*/ 300 w 336"/>
                <a:gd name="T7" fmla="*/ 40 h 40"/>
                <a:gd name="T8" fmla="*/ 336 w 33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40">
                  <a:moveTo>
                    <a:pt x="336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00" y="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>
                <a:lumMod val="95000"/>
                <a:lumOff val="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3" name="Freeform 45"/>
            <p:cNvSpPr/>
            <p:nvPr/>
          </p:nvSpPr>
          <p:spPr bwMode="auto">
            <a:xfrm>
              <a:off x="1006475" y="1879600"/>
              <a:ext cx="476250" cy="536575"/>
            </a:xfrm>
            <a:custGeom>
              <a:avLst/>
              <a:gdLst>
                <a:gd name="T0" fmla="*/ 137 w 148"/>
                <a:gd name="T1" fmla="*/ 0 h 167"/>
                <a:gd name="T2" fmla="*/ 11 w 148"/>
                <a:gd name="T3" fmla="*/ 0 h 167"/>
                <a:gd name="T4" fmla="*/ 0 w 148"/>
                <a:gd name="T5" fmla="*/ 12 h 167"/>
                <a:gd name="T6" fmla="*/ 0 w 148"/>
                <a:gd name="T7" fmla="*/ 110 h 167"/>
                <a:gd name="T8" fmla="*/ 0 w 148"/>
                <a:gd name="T9" fmla="*/ 156 h 167"/>
                <a:gd name="T10" fmla="*/ 0 w 148"/>
                <a:gd name="T11" fmla="*/ 167 h 167"/>
                <a:gd name="T12" fmla="*/ 11 w 148"/>
                <a:gd name="T13" fmla="*/ 167 h 167"/>
                <a:gd name="T14" fmla="*/ 137 w 148"/>
                <a:gd name="T15" fmla="*/ 167 h 167"/>
                <a:gd name="T16" fmla="*/ 148 w 148"/>
                <a:gd name="T17" fmla="*/ 167 h 167"/>
                <a:gd name="T18" fmla="*/ 148 w 148"/>
                <a:gd name="T19" fmla="*/ 156 h 167"/>
                <a:gd name="T20" fmla="*/ 148 w 148"/>
                <a:gd name="T21" fmla="*/ 110 h 167"/>
                <a:gd name="T22" fmla="*/ 148 w 148"/>
                <a:gd name="T23" fmla="*/ 12 h 167"/>
                <a:gd name="T24" fmla="*/ 137 w 148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67">
                  <a:moveTo>
                    <a:pt x="13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8" y="167"/>
                    <a:pt x="148" y="167"/>
                    <a:pt x="148" y="16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5"/>
                    <a:pt x="143" y="0"/>
                    <a:pt x="137" y="0"/>
                  </a:cubicBezTo>
                  <a:close/>
                </a:path>
              </a:pathLst>
            </a:cu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454" name="Freeform 46"/>
            <p:cNvSpPr>
              <a:spLocks noEditPoints="1"/>
            </p:cNvSpPr>
            <p:nvPr/>
          </p:nvSpPr>
          <p:spPr bwMode="auto">
            <a:xfrm>
              <a:off x="1141413" y="2046288"/>
              <a:ext cx="206375" cy="206375"/>
            </a:xfrm>
            <a:custGeom>
              <a:avLst/>
              <a:gdLst>
                <a:gd name="T0" fmla="*/ 51 w 64"/>
                <a:gd name="T1" fmla="*/ 47 h 64"/>
                <a:gd name="T2" fmla="*/ 58 w 64"/>
                <a:gd name="T3" fmla="*/ 29 h 64"/>
                <a:gd name="T4" fmla="*/ 56 w 64"/>
                <a:gd name="T5" fmla="*/ 18 h 64"/>
                <a:gd name="T6" fmla="*/ 50 w 64"/>
                <a:gd name="T7" fmla="*/ 8 h 64"/>
                <a:gd name="T8" fmla="*/ 40 w 64"/>
                <a:gd name="T9" fmla="*/ 2 h 64"/>
                <a:gd name="T10" fmla="*/ 9 w 64"/>
                <a:gd name="T11" fmla="*/ 8 h 64"/>
                <a:gd name="T12" fmla="*/ 0 w 64"/>
                <a:gd name="T13" fmla="*/ 29 h 64"/>
                <a:gd name="T14" fmla="*/ 3 w 64"/>
                <a:gd name="T15" fmla="*/ 40 h 64"/>
                <a:gd name="T16" fmla="*/ 9 w 64"/>
                <a:gd name="T17" fmla="*/ 49 h 64"/>
                <a:gd name="T18" fmla="*/ 29 w 64"/>
                <a:gd name="T19" fmla="*/ 58 h 64"/>
                <a:gd name="T20" fmla="*/ 48 w 64"/>
                <a:gd name="T21" fmla="*/ 51 h 64"/>
                <a:gd name="T22" fmla="*/ 63 w 64"/>
                <a:gd name="T23" fmla="*/ 62 h 64"/>
                <a:gd name="T24" fmla="*/ 46 w 64"/>
                <a:gd name="T25" fmla="*/ 46 h 64"/>
                <a:gd name="T26" fmla="*/ 46 w 64"/>
                <a:gd name="T27" fmla="*/ 46 h 64"/>
                <a:gd name="T28" fmla="*/ 38 w 64"/>
                <a:gd name="T29" fmla="*/ 51 h 64"/>
                <a:gd name="T30" fmla="*/ 20 w 64"/>
                <a:gd name="T31" fmla="*/ 51 h 64"/>
                <a:gd name="T32" fmla="*/ 13 w 64"/>
                <a:gd name="T33" fmla="*/ 46 h 64"/>
                <a:gd name="T34" fmla="*/ 7 w 64"/>
                <a:gd name="T35" fmla="*/ 38 h 64"/>
                <a:gd name="T36" fmla="*/ 7 w 64"/>
                <a:gd name="T37" fmla="*/ 20 h 64"/>
                <a:gd name="T38" fmla="*/ 29 w 64"/>
                <a:gd name="T39" fmla="*/ 5 h 64"/>
                <a:gd name="T40" fmla="*/ 38 w 64"/>
                <a:gd name="T41" fmla="*/ 7 h 64"/>
                <a:gd name="T42" fmla="*/ 46 w 64"/>
                <a:gd name="T43" fmla="*/ 12 h 64"/>
                <a:gd name="T44" fmla="*/ 51 w 64"/>
                <a:gd name="T45" fmla="*/ 20 h 64"/>
                <a:gd name="T46" fmla="*/ 51 w 64"/>
                <a:gd name="T47" fmla="*/ 38 h 64"/>
                <a:gd name="T48" fmla="*/ 22 w 64"/>
                <a:gd name="T49" fmla="*/ 12 h 64"/>
                <a:gd name="T50" fmla="*/ 19 w 64"/>
                <a:gd name="T51" fmla="*/ 13 h 64"/>
                <a:gd name="T52" fmla="*/ 16 w 64"/>
                <a:gd name="T53" fmla="*/ 16 h 64"/>
                <a:gd name="T54" fmla="*/ 14 w 64"/>
                <a:gd name="T55" fmla="*/ 18 h 64"/>
                <a:gd name="T56" fmla="*/ 12 w 64"/>
                <a:gd name="T57" fmla="*/ 22 h 64"/>
                <a:gd name="T58" fmla="*/ 15 w 64"/>
                <a:gd name="T59" fmla="*/ 23 h 64"/>
                <a:gd name="T60" fmla="*/ 18 w 64"/>
                <a:gd name="T61" fmla="*/ 18 h 64"/>
                <a:gd name="T62" fmla="*/ 23 w 64"/>
                <a:gd name="T63" fmla="*/ 15 h 64"/>
                <a:gd name="T64" fmla="*/ 22 w 64"/>
                <a:gd name="T65" fmla="*/ 12 h 64"/>
                <a:gd name="T66" fmla="*/ 46 w 64"/>
                <a:gd name="T67" fmla="*/ 27 h 64"/>
                <a:gd name="T68" fmla="*/ 44 w 64"/>
                <a:gd name="T69" fmla="*/ 35 h 64"/>
                <a:gd name="T70" fmla="*/ 40 w 64"/>
                <a:gd name="T71" fmla="*/ 40 h 64"/>
                <a:gd name="T72" fmla="*/ 29 w 64"/>
                <a:gd name="T73" fmla="*/ 44 h 64"/>
                <a:gd name="T74" fmla="*/ 29 w 64"/>
                <a:gd name="T75" fmla="*/ 48 h 64"/>
                <a:gd name="T76" fmla="*/ 42 w 64"/>
                <a:gd name="T77" fmla="*/ 42 h 64"/>
                <a:gd name="T78" fmla="*/ 46 w 64"/>
                <a:gd name="T79" fmla="*/ 36 h 64"/>
                <a:gd name="T80" fmla="*/ 46 w 64"/>
                <a:gd name="T81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64">
                  <a:moveTo>
                    <a:pt x="63" y="59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53" y="45"/>
                    <a:pt x="55" y="43"/>
                    <a:pt x="56" y="40"/>
                  </a:cubicBezTo>
                  <a:cubicBezTo>
                    <a:pt x="57" y="37"/>
                    <a:pt x="58" y="33"/>
                    <a:pt x="58" y="29"/>
                  </a:cubicBezTo>
                  <a:cubicBezTo>
                    <a:pt x="58" y="25"/>
                    <a:pt x="57" y="21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14"/>
                    <a:pt x="52" y="11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7" y="6"/>
                    <a:pt x="44" y="4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7" y="1"/>
                    <a:pt x="33" y="0"/>
                    <a:pt x="29" y="0"/>
                  </a:cubicBezTo>
                  <a:cubicBezTo>
                    <a:pt x="21" y="0"/>
                    <a:pt x="14" y="3"/>
                    <a:pt x="9" y="8"/>
                  </a:cubicBezTo>
                  <a:cubicBezTo>
                    <a:pt x="6" y="11"/>
                    <a:pt x="4" y="14"/>
                    <a:pt x="3" y="18"/>
                  </a:cubicBezTo>
                  <a:cubicBezTo>
                    <a:pt x="1" y="21"/>
                    <a:pt x="0" y="25"/>
                    <a:pt x="0" y="29"/>
                  </a:cubicBezTo>
                  <a:cubicBezTo>
                    <a:pt x="0" y="33"/>
                    <a:pt x="1" y="36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3"/>
                    <a:pt x="6" y="47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1" y="52"/>
                    <a:pt x="15" y="54"/>
                    <a:pt x="18" y="56"/>
                  </a:cubicBezTo>
                  <a:cubicBezTo>
                    <a:pt x="22" y="57"/>
                    <a:pt x="25" y="58"/>
                    <a:pt x="29" y="58"/>
                  </a:cubicBezTo>
                  <a:cubicBezTo>
                    <a:pt x="33" y="58"/>
                    <a:pt x="37" y="57"/>
                    <a:pt x="40" y="56"/>
                  </a:cubicBezTo>
                  <a:cubicBezTo>
                    <a:pt x="43" y="54"/>
                    <a:pt x="45" y="53"/>
                    <a:pt x="48" y="51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0" y="64"/>
                    <a:pt x="62" y="64"/>
                    <a:pt x="63" y="62"/>
                  </a:cubicBezTo>
                  <a:cubicBezTo>
                    <a:pt x="64" y="61"/>
                    <a:pt x="64" y="60"/>
                    <a:pt x="63" y="59"/>
                  </a:cubicBezTo>
                  <a:close/>
                  <a:moveTo>
                    <a:pt x="46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4" y="48"/>
                    <a:pt x="41" y="49"/>
                    <a:pt x="38" y="51"/>
                  </a:cubicBezTo>
                  <a:cubicBezTo>
                    <a:pt x="35" y="52"/>
                    <a:pt x="32" y="52"/>
                    <a:pt x="29" y="52"/>
                  </a:cubicBezTo>
                  <a:cubicBezTo>
                    <a:pt x="26" y="52"/>
                    <a:pt x="23" y="52"/>
                    <a:pt x="20" y="51"/>
                  </a:cubicBezTo>
                  <a:cubicBezTo>
                    <a:pt x="17" y="49"/>
                    <a:pt x="15" y="48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3"/>
                    <a:pt x="9" y="41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5"/>
                    <a:pt x="6" y="32"/>
                    <a:pt x="6" y="29"/>
                  </a:cubicBezTo>
                  <a:cubicBezTo>
                    <a:pt x="6" y="26"/>
                    <a:pt x="6" y="23"/>
                    <a:pt x="7" y="20"/>
                  </a:cubicBezTo>
                  <a:cubicBezTo>
                    <a:pt x="9" y="17"/>
                    <a:pt x="10" y="14"/>
                    <a:pt x="13" y="12"/>
                  </a:cubicBezTo>
                  <a:cubicBezTo>
                    <a:pt x="17" y="8"/>
                    <a:pt x="23" y="5"/>
                    <a:pt x="29" y="5"/>
                  </a:cubicBezTo>
                  <a:cubicBezTo>
                    <a:pt x="32" y="5"/>
                    <a:pt x="35" y="6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8"/>
                    <a:pt x="44" y="10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8" y="15"/>
                    <a:pt x="50" y="17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2" y="23"/>
                    <a:pt x="53" y="26"/>
                    <a:pt x="53" y="29"/>
                  </a:cubicBezTo>
                  <a:cubicBezTo>
                    <a:pt x="53" y="32"/>
                    <a:pt x="52" y="35"/>
                    <a:pt x="51" y="38"/>
                  </a:cubicBezTo>
                  <a:cubicBezTo>
                    <a:pt x="50" y="41"/>
                    <a:pt x="48" y="43"/>
                    <a:pt x="46" y="46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0" y="13"/>
                    <a:pt x="19" y="13"/>
                  </a:cubicBezTo>
                  <a:cubicBezTo>
                    <a:pt x="18" y="14"/>
                    <a:pt x="17" y="15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7"/>
                    <a:pt x="14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2" y="20"/>
                    <a:pt x="12" y="22"/>
                  </a:cubicBezTo>
                  <a:cubicBezTo>
                    <a:pt x="12" y="22"/>
                    <a:pt x="12" y="23"/>
                    <a:pt x="13" y="24"/>
                  </a:cubicBezTo>
                  <a:cubicBezTo>
                    <a:pt x="14" y="24"/>
                    <a:pt x="15" y="24"/>
                    <a:pt x="15" y="23"/>
                  </a:cubicBezTo>
                  <a:cubicBezTo>
                    <a:pt x="15" y="22"/>
                    <a:pt x="16" y="21"/>
                    <a:pt x="16" y="20"/>
                  </a:cubicBezTo>
                  <a:cubicBezTo>
                    <a:pt x="17" y="19"/>
                    <a:pt x="18" y="19"/>
                    <a:pt x="18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4" y="14"/>
                    <a:pt x="24" y="13"/>
                    <a:pt x="24" y="13"/>
                  </a:cubicBezTo>
                  <a:cubicBezTo>
                    <a:pt x="24" y="12"/>
                    <a:pt x="23" y="11"/>
                    <a:pt x="22" y="12"/>
                  </a:cubicBezTo>
                  <a:close/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5" y="27"/>
                    <a:pt x="45" y="28"/>
                    <a:pt x="45" y="29"/>
                  </a:cubicBezTo>
                  <a:cubicBezTo>
                    <a:pt x="45" y="31"/>
                    <a:pt x="44" y="33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3" y="37"/>
                    <a:pt x="42" y="38"/>
                    <a:pt x="40" y="40"/>
                  </a:cubicBezTo>
                  <a:cubicBezTo>
                    <a:pt x="39" y="41"/>
                    <a:pt x="37" y="42"/>
                    <a:pt x="35" y="43"/>
                  </a:cubicBezTo>
                  <a:cubicBezTo>
                    <a:pt x="33" y="44"/>
                    <a:pt x="31" y="44"/>
                    <a:pt x="29" y="44"/>
                  </a:cubicBezTo>
                  <a:cubicBezTo>
                    <a:pt x="28" y="44"/>
                    <a:pt x="28" y="45"/>
                    <a:pt x="28" y="46"/>
                  </a:cubicBezTo>
                  <a:cubicBezTo>
                    <a:pt x="28" y="47"/>
                    <a:pt x="28" y="48"/>
                    <a:pt x="29" y="48"/>
                  </a:cubicBezTo>
                  <a:cubicBezTo>
                    <a:pt x="32" y="48"/>
                    <a:pt x="34" y="47"/>
                    <a:pt x="36" y="46"/>
                  </a:cubicBezTo>
                  <a:cubicBezTo>
                    <a:pt x="39" y="45"/>
                    <a:pt x="41" y="44"/>
                    <a:pt x="42" y="42"/>
                  </a:cubicBezTo>
                  <a:cubicBezTo>
                    <a:pt x="44" y="40"/>
                    <a:pt x="46" y="38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4"/>
                    <a:pt x="48" y="31"/>
                    <a:pt x="48" y="29"/>
                  </a:cubicBezTo>
                  <a:cubicBezTo>
                    <a:pt x="48" y="28"/>
                    <a:pt x="47" y="27"/>
                    <a:pt x="4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6" name="Freeform 48"/>
            <p:cNvSpPr/>
            <p:nvPr/>
          </p:nvSpPr>
          <p:spPr bwMode="auto">
            <a:xfrm>
              <a:off x="1736725" y="2352675"/>
              <a:ext cx="533400" cy="63500"/>
            </a:xfrm>
            <a:custGeom>
              <a:avLst/>
              <a:gdLst>
                <a:gd name="T0" fmla="*/ 336 w 336"/>
                <a:gd name="T1" fmla="*/ 0 h 40"/>
                <a:gd name="T2" fmla="*/ 0 w 336"/>
                <a:gd name="T3" fmla="*/ 0 h 40"/>
                <a:gd name="T4" fmla="*/ 0 w 336"/>
                <a:gd name="T5" fmla="*/ 40 h 40"/>
                <a:gd name="T6" fmla="*/ 299 w 336"/>
                <a:gd name="T7" fmla="*/ 40 h 40"/>
                <a:gd name="T8" fmla="*/ 336 w 33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40">
                  <a:moveTo>
                    <a:pt x="336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299" y="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>
                <a:lumMod val="95000"/>
                <a:lumOff val="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7" name="Freeform 49"/>
            <p:cNvSpPr/>
            <p:nvPr/>
          </p:nvSpPr>
          <p:spPr bwMode="auto">
            <a:xfrm>
              <a:off x="1736725" y="1879600"/>
              <a:ext cx="474663" cy="536575"/>
            </a:xfrm>
            <a:custGeom>
              <a:avLst/>
              <a:gdLst>
                <a:gd name="T0" fmla="*/ 137 w 148"/>
                <a:gd name="T1" fmla="*/ 0 h 167"/>
                <a:gd name="T2" fmla="*/ 11 w 148"/>
                <a:gd name="T3" fmla="*/ 0 h 167"/>
                <a:gd name="T4" fmla="*/ 0 w 148"/>
                <a:gd name="T5" fmla="*/ 12 h 167"/>
                <a:gd name="T6" fmla="*/ 0 w 148"/>
                <a:gd name="T7" fmla="*/ 110 h 167"/>
                <a:gd name="T8" fmla="*/ 0 w 148"/>
                <a:gd name="T9" fmla="*/ 156 h 167"/>
                <a:gd name="T10" fmla="*/ 0 w 148"/>
                <a:gd name="T11" fmla="*/ 167 h 167"/>
                <a:gd name="T12" fmla="*/ 11 w 148"/>
                <a:gd name="T13" fmla="*/ 167 h 167"/>
                <a:gd name="T14" fmla="*/ 137 w 148"/>
                <a:gd name="T15" fmla="*/ 167 h 167"/>
                <a:gd name="T16" fmla="*/ 148 w 148"/>
                <a:gd name="T17" fmla="*/ 167 h 167"/>
                <a:gd name="T18" fmla="*/ 148 w 148"/>
                <a:gd name="T19" fmla="*/ 156 h 167"/>
                <a:gd name="T20" fmla="*/ 148 w 148"/>
                <a:gd name="T21" fmla="*/ 110 h 167"/>
                <a:gd name="T22" fmla="*/ 148 w 148"/>
                <a:gd name="T23" fmla="*/ 12 h 167"/>
                <a:gd name="T24" fmla="*/ 137 w 148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67">
                  <a:moveTo>
                    <a:pt x="13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8" y="167"/>
                    <a:pt x="148" y="167"/>
                    <a:pt x="148" y="16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5"/>
                    <a:pt x="143" y="0"/>
                    <a:pt x="137" y="0"/>
                  </a:cubicBezTo>
                  <a:close/>
                </a:path>
              </a:pathLst>
            </a:cu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8" name="Freeform 50"/>
            <p:cNvSpPr>
              <a:spLocks noEditPoints="1"/>
            </p:cNvSpPr>
            <p:nvPr/>
          </p:nvSpPr>
          <p:spPr bwMode="auto">
            <a:xfrm>
              <a:off x="1884363" y="2036763"/>
              <a:ext cx="179387" cy="222250"/>
            </a:xfrm>
            <a:custGeom>
              <a:avLst/>
              <a:gdLst>
                <a:gd name="T0" fmla="*/ 26 w 56"/>
                <a:gd name="T1" fmla="*/ 45 h 69"/>
                <a:gd name="T2" fmla="*/ 25 w 56"/>
                <a:gd name="T3" fmla="*/ 45 h 69"/>
                <a:gd name="T4" fmla="*/ 5 w 56"/>
                <a:gd name="T5" fmla="*/ 45 h 69"/>
                <a:gd name="T6" fmla="*/ 0 w 56"/>
                <a:gd name="T7" fmla="*/ 35 h 69"/>
                <a:gd name="T8" fmla="*/ 5 w 56"/>
                <a:gd name="T9" fmla="*/ 24 h 69"/>
                <a:gd name="T10" fmla="*/ 15 w 56"/>
                <a:gd name="T11" fmla="*/ 20 h 69"/>
                <a:gd name="T12" fmla="*/ 26 w 56"/>
                <a:gd name="T13" fmla="*/ 24 h 69"/>
                <a:gd name="T14" fmla="*/ 34 w 56"/>
                <a:gd name="T15" fmla="*/ 11 h 69"/>
                <a:gd name="T16" fmla="*/ 45 w 56"/>
                <a:gd name="T17" fmla="*/ 0 h 69"/>
                <a:gd name="T18" fmla="*/ 56 w 56"/>
                <a:gd name="T19" fmla="*/ 11 h 69"/>
                <a:gd name="T20" fmla="*/ 45 w 56"/>
                <a:gd name="T21" fmla="*/ 22 h 69"/>
                <a:gd name="T22" fmla="*/ 28 w 56"/>
                <a:gd name="T23" fmla="*/ 27 h 69"/>
                <a:gd name="T24" fmla="*/ 28 w 56"/>
                <a:gd name="T25" fmla="*/ 43 h 69"/>
                <a:gd name="T26" fmla="*/ 45 w 56"/>
                <a:gd name="T27" fmla="*/ 48 h 69"/>
                <a:gd name="T28" fmla="*/ 56 w 56"/>
                <a:gd name="T29" fmla="*/ 58 h 69"/>
                <a:gd name="T30" fmla="*/ 53 w 56"/>
                <a:gd name="T31" fmla="*/ 66 h 69"/>
                <a:gd name="T32" fmla="*/ 38 w 56"/>
                <a:gd name="T33" fmla="*/ 66 h 69"/>
                <a:gd name="T34" fmla="*/ 36 w 56"/>
                <a:gd name="T35" fmla="*/ 53 h 69"/>
                <a:gd name="T36" fmla="*/ 49 w 56"/>
                <a:gd name="T37" fmla="*/ 55 h 69"/>
                <a:gd name="T38" fmla="*/ 41 w 56"/>
                <a:gd name="T39" fmla="*/ 55 h 69"/>
                <a:gd name="T40" fmla="*/ 41 w 56"/>
                <a:gd name="T41" fmla="*/ 62 h 69"/>
                <a:gd name="T42" fmla="*/ 49 w 56"/>
                <a:gd name="T43" fmla="*/ 62 h 69"/>
                <a:gd name="T44" fmla="*/ 51 w 56"/>
                <a:gd name="T45" fmla="*/ 58 h 69"/>
                <a:gd name="T46" fmla="*/ 22 w 56"/>
                <a:gd name="T47" fmla="*/ 28 h 69"/>
                <a:gd name="T48" fmla="*/ 15 w 56"/>
                <a:gd name="T49" fmla="*/ 25 h 69"/>
                <a:gd name="T50" fmla="*/ 8 w 56"/>
                <a:gd name="T51" fmla="*/ 28 h 69"/>
                <a:gd name="T52" fmla="*/ 8 w 56"/>
                <a:gd name="T53" fmla="*/ 41 h 69"/>
                <a:gd name="T54" fmla="*/ 15 w 56"/>
                <a:gd name="T55" fmla="*/ 44 h 69"/>
                <a:gd name="T56" fmla="*/ 22 w 56"/>
                <a:gd name="T57" fmla="*/ 41 h 69"/>
                <a:gd name="T58" fmla="*/ 22 w 56"/>
                <a:gd name="T59" fmla="*/ 28 h 69"/>
                <a:gd name="T60" fmla="*/ 49 w 56"/>
                <a:gd name="T61" fmla="*/ 7 h 69"/>
                <a:gd name="T62" fmla="*/ 45 w 56"/>
                <a:gd name="T63" fmla="*/ 6 h 69"/>
                <a:gd name="T64" fmla="*/ 40 w 56"/>
                <a:gd name="T65" fmla="*/ 11 h 69"/>
                <a:gd name="T66" fmla="*/ 45 w 56"/>
                <a:gd name="T67" fmla="*/ 16 h 69"/>
                <a:gd name="T68" fmla="*/ 51 w 56"/>
                <a:gd name="T6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69">
                  <a:moveTo>
                    <a:pt x="36" y="53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3" y="48"/>
                    <a:pt x="19" y="50"/>
                    <a:pt x="15" y="50"/>
                  </a:cubicBezTo>
                  <a:cubicBezTo>
                    <a:pt x="11" y="50"/>
                    <a:pt x="7" y="48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2"/>
                    <a:pt x="0" y="39"/>
                    <a:pt x="0" y="35"/>
                  </a:cubicBezTo>
                  <a:cubicBezTo>
                    <a:pt x="0" y="31"/>
                    <a:pt x="2" y="27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1"/>
                    <a:pt x="11" y="20"/>
                    <a:pt x="15" y="20"/>
                  </a:cubicBezTo>
                  <a:cubicBezTo>
                    <a:pt x="19" y="20"/>
                    <a:pt x="23" y="21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5"/>
                    <a:pt x="34" y="13"/>
                    <a:pt x="34" y="11"/>
                  </a:cubicBezTo>
                  <a:cubicBezTo>
                    <a:pt x="34" y="8"/>
                    <a:pt x="36" y="5"/>
                    <a:pt x="38" y="3"/>
                  </a:cubicBezTo>
                  <a:cubicBezTo>
                    <a:pt x="39" y="1"/>
                    <a:pt x="42" y="0"/>
                    <a:pt x="45" y="0"/>
                  </a:cubicBezTo>
                  <a:cubicBezTo>
                    <a:pt x="48" y="0"/>
                    <a:pt x="51" y="1"/>
                    <a:pt x="53" y="3"/>
                  </a:cubicBezTo>
                  <a:cubicBezTo>
                    <a:pt x="55" y="5"/>
                    <a:pt x="56" y="8"/>
                    <a:pt x="56" y="11"/>
                  </a:cubicBezTo>
                  <a:cubicBezTo>
                    <a:pt x="56" y="14"/>
                    <a:pt x="55" y="17"/>
                    <a:pt x="53" y="19"/>
                  </a:cubicBezTo>
                  <a:cubicBezTo>
                    <a:pt x="51" y="21"/>
                    <a:pt x="48" y="22"/>
                    <a:pt x="45" y="22"/>
                  </a:cubicBezTo>
                  <a:cubicBezTo>
                    <a:pt x="42" y="22"/>
                    <a:pt x="40" y="21"/>
                    <a:pt x="38" y="19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9"/>
                    <a:pt x="30" y="32"/>
                    <a:pt x="30" y="35"/>
                  </a:cubicBezTo>
                  <a:cubicBezTo>
                    <a:pt x="30" y="38"/>
                    <a:pt x="29" y="40"/>
                    <a:pt x="28" y="43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0" y="49"/>
                    <a:pt x="42" y="48"/>
                    <a:pt x="45" y="48"/>
                  </a:cubicBezTo>
                  <a:cubicBezTo>
                    <a:pt x="48" y="48"/>
                    <a:pt x="51" y="49"/>
                    <a:pt x="53" y="51"/>
                  </a:cubicBezTo>
                  <a:cubicBezTo>
                    <a:pt x="55" y="53"/>
                    <a:pt x="56" y="55"/>
                    <a:pt x="56" y="58"/>
                  </a:cubicBezTo>
                  <a:cubicBezTo>
                    <a:pt x="56" y="61"/>
                    <a:pt x="55" y="64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1" y="68"/>
                    <a:pt x="48" y="69"/>
                    <a:pt x="45" y="69"/>
                  </a:cubicBezTo>
                  <a:cubicBezTo>
                    <a:pt x="42" y="69"/>
                    <a:pt x="39" y="68"/>
                    <a:pt x="38" y="66"/>
                  </a:cubicBezTo>
                  <a:cubicBezTo>
                    <a:pt x="36" y="64"/>
                    <a:pt x="34" y="61"/>
                    <a:pt x="34" y="58"/>
                  </a:cubicBezTo>
                  <a:cubicBezTo>
                    <a:pt x="34" y="56"/>
                    <a:pt x="35" y="55"/>
                    <a:pt x="36" y="53"/>
                  </a:cubicBezTo>
                  <a:close/>
                  <a:moveTo>
                    <a:pt x="49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48" y="54"/>
                    <a:pt x="47" y="53"/>
                    <a:pt x="45" y="53"/>
                  </a:cubicBezTo>
                  <a:cubicBezTo>
                    <a:pt x="44" y="53"/>
                    <a:pt x="42" y="54"/>
                    <a:pt x="41" y="55"/>
                  </a:cubicBezTo>
                  <a:cubicBezTo>
                    <a:pt x="40" y="55"/>
                    <a:pt x="40" y="57"/>
                    <a:pt x="40" y="58"/>
                  </a:cubicBezTo>
                  <a:cubicBezTo>
                    <a:pt x="40" y="60"/>
                    <a:pt x="40" y="61"/>
                    <a:pt x="41" y="62"/>
                  </a:cubicBezTo>
                  <a:cubicBezTo>
                    <a:pt x="42" y="63"/>
                    <a:pt x="44" y="64"/>
                    <a:pt x="45" y="64"/>
                  </a:cubicBezTo>
                  <a:cubicBezTo>
                    <a:pt x="47" y="64"/>
                    <a:pt x="48" y="63"/>
                    <a:pt x="49" y="62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50" y="61"/>
                    <a:pt x="51" y="60"/>
                    <a:pt x="51" y="58"/>
                  </a:cubicBezTo>
                  <a:cubicBezTo>
                    <a:pt x="51" y="57"/>
                    <a:pt x="50" y="55"/>
                    <a:pt x="49" y="55"/>
                  </a:cubicBezTo>
                  <a:close/>
                  <a:moveTo>
                    <a:pt x="22" y="28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20" y="26"/>
                    <a:pt x="18" y="25"/>
                    <a:pt x="15" y="25"/>
                  </a:cubicBezTo>
                  <a:cubicBezTo>
                    <a:pt x="12" y="25"/>
                    <a:pt x="10" y="26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30"/>
                    <a:pt x="5" y="32"/>
                    <a:pt x="5" y="35"/>
                  </a:cubicBezTo>
                  <a:cubicBezTo>
                    <a:pt x="5" y="37"/>
                    <a:pt x="6" y="40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10" y="43"/>
                    <a:pt x="12" y="44"/>
                    <a:pt x="15" y="44"/>
                  </a:cubicBezTo>
                  <a:cubicBezTo>
                    <a:pt x="18" y="44"/>
                    <a:pt x="20" y="43"/>
                    <a:pt x="22" y="42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5" y="37"/>
                    <a:pt x="25" y="35"/>
                  </a:cubicBezTo>
                  <a:cubicBezTo>
                    <a:pt x="25" y="32"/>
                    <a:pt x="24" y="30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lose/>
                  <a:moveTo>
                    <a:pt x="49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7" y="6"/>
                    <a:pt x="45" y="6"/>
                  </a:cubicBezTo>
                  <a:cubicBezTo>
                    <a:pt x="44" y="6"/>
                    <a:pt x="42" y="6"/>
                    <a:pt x="41" y="7"/>
                  </a:cubicBezTo>
                  <a:cubicBezTo>
                    <a:pt x="40" y="8"/>
                    <a:pt x="40" y="9"/>
                    <a:pt x="40" y="11"/>
                  </a:cubicBezTo>
                  <a:cubicBezTo>
                    <a:pt x="40" y="12"/>
                    <a:pt x="40" y="14"/>
                    <a:pt x="41" y="15"/>
                  </a:cubicBezTo>
                  <a:cubicBezTo>
                    <a:pt x="42" y="16"/>
                    <a:pt x="44" y="16"/>
                    <a:pt x="45" y="16"/>
                  </a:cubicBezTo>
                  <a:cubicBezTo>
                    <a:pt x="47" y="16"/>
                    <a:pt x="48" y="16"/>
                    <a:pt x="49" y="15"/>
                  </a:cubicBezTo>
                  <a:cubicBezTo>
                    <a:pt x="50" y="14"/>
                    <a:pt x="51" y="12"/>
                    <a:pt x="51" y="11"/>
                  </a:cubicBezTo>
                  <a:cubicBezTo>
                    <a:pt x="51" y="9"/>
                    <a:pt x="50" y="8"/>
                    <a:pt x="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0" name="Freeform 52"/>
            <p:cNvSpPr/>
            <p:nvPr/>
          </p:nvSpPr>
          <p:spPr bwMode="auto">
            <a:xfrm>
              <a:off x="3924300" y="2352675"/>
              <a:ext cx="533400" cy="63500"/>
            </a:xfrm>
            <a:custGeom>
              <a:avLst/>
              <a:gdLst>
                <a:gd name="T0" fmla="*/ 336 w 336"/>
                <a:gd name="T1" fmla="*/ 0 h 40"/>
                <a:gd name="T2" fmla="*/ 0 w 336"/>
                <a:gd name="T3" fmla="*/ 0 h 40"/>
                <a:gd name="T4" fmla="*/ 0 w 336"/>
                <a:gd name="T5" fmla="*/ 40 h 40"/>
                <a:gd name="T6" fmla="*/ 300 w 336"/>
                <a:gd name="T7" fmla="*/ 40 h 40"/>
                <a:gd name="T8" fmla="*/ 336 w 33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40">
                  <a:moveTo>
                    <a:pt x="336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00" y="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>
                <a:lumMod val="95000"/>
                <a:lumOff val="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1" name="Freeform 53"/>
            <p:cNvSpPr/>
            <p:nvPr/>
          </p:nvSpPr>
          <p:spPr bwMode="auto">
            <a:xfrm>
              <a:off x="3924300" y="1879600"/>
              <a:ext cx="476250" cy="536575"/>
            </a:xfrm>
            <a:custGeom>
              <a:avLst/>
              <a:gdLst>
                <a:gd name="T0" fmla="*/ 137 w 148"/>
                <a:gd name="T1" fmla="*/ 0 h 167"/>
                <a:gd name="T2" fmla="*/ 11 w 148"/>
                <a:gd name="T3" fmla="*/ 0 h 167"/>
                <a:gd name="T4" fmla="*/ 0 w 148"/>
                <a:gd name="T5" fmla="*/ 12 h 167"/>
                <a:gd name="T6" fmla="*/ 0 w 148"/>
                <a:gd name="T7" fmla="*/ 110 h 167"/>
                <a:gd name="T8" fmla="*/ 0 w 148"/>
                <a:gd name="T9" fmla="*/ 156 h 167"/>
                <a:gd name="T10" fmla="*/ 0 w 148"/>
                <a:gd name="T11" fmla="*/ 167 h 167"/>
                <a:gd name="T12" fmla="*/ 11 w 148"/>
                <a:gd name="T13" fmla="*/ 167 h 167"/>
                <a:gd name="T14" fmla="*/ 137 w 148"/>
                <a:gd name="T15" fmla="*/ 167 h 167"/>
                <a:gd name="T16" fmla="*/ 148 w 148"/>
                <a:gd name="T17" fmla="*/ 167 h 167"/>
                <a:gd name="T18" fmla="*/ 148 w 148"/>
                <a:gd name="T19" fmla="*/ 156 h 167"/>
                <a:gd name="T20" fmla="*/ 148 w 148"/>
                <a:gd name="T21" fmla="*/ 110 h 167"/>
                <a:gd name="T22" fmla="*/ 148 w 148"/>
                <a:gd name="T23" fmla="*/ 12 h 167"/>
                <a:gd name="T24" fmla="*/ 137 w 148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67">
                  <a:moveTo>
                    <a:pt x="13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8" y="167"/>
                    <a:pt x="148" y="167"/>
                    <a:pt x="148" y="16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5"/>
                    <a:pt x="143" y="0"/>
                    <a:pt x="137" y="0"/>
                  </a:cubicBezTo>
                  <a:close/>
                </a:path>
              </a:pathLst>
            </a:cu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2" name="Freeform 54"/>
            <p:cNvSpPr>
              <a:spLocks noEditPoints="1"/>
            </p:cNvSpPr>
            <p:nvPr/>
          </p:nvSpPr>
          <p:spPr bwMode="auto">
            <a:xfrm>
              <a:off x="4078288" y="2062163"/>
              <a:ext cx="166687" cy="171450"/>
            </a:xfrm>
            <a:custGeom>
              <a:avLst/>
              <a:gdLst>
                <a:gd name="T0" fmla="*/ 3 w 52"/>
                <a:gd name="T1" fmla="*/ 1 h 53"/>
                <a:gd name="T2" fmla="*/ 50 w 52"/>
                <a:gd name="T3" fmla="*/ 16 h 53"/>
                <a:gd name="T4" fmla="*/ 52 w 52"/>
                <a:gd name="T5" fmla="*/ 20 h 53"/>
                <a:gd name="T6" fmla="*/ 51 w 52"/>
                <a:gd name="T7" fmla="*/ 21 h 53"/>
                <a:gd name="T8" fmla="*/ 51 w 52"/>
                <a:gd name="T9" fmla="*/ 21 h 53"/>
                <a:gd name="T10" fmla="*/ 37 w 52"/>
                <a:gd name="T11" fmla="*/ 28 h 53"/>
                <a:gd name="T12" fmla="*/ 50 w 52"/>
                <a:gd name="T13" fmla="*/ 42 h 53"/>
                <a:gd name="T14" fmla="*/ 50 w 52"/>
                <a:gd name="T15" fmla="*/ 45 h 53"/>
                <a:gd name="T16" fmla="*/ 45 w 52"/>
                <a:gd name="T17" fmla="*/ 51 h 53"/>
                <a:gd name="T18" fmla="*/ 41 w 52"/>
                <a:gd name="T19" fmla="*/ 51 h 53"/>
                <a:gd name="T20" fmla="*/ 41 w 52"/>
                <a:gd name="T21" fmla="*/ 51 h 53"/>
                <a:gd name="T22" fmla="*/ 28 w 52"/>
                <a:gd name="T23" fmla="*/ 38 h 53"/>
                <a:gd name="T24" fmla="*/ 20 w 52"/>
                <a:gd name="T25" fmla="*/ 51 h 53"/>
                <a:gd name="T26" fmla="*/ 17 w 52"/>
                <a:gd name="T27" fmla="*/ 53 h 53"/>
                <a:gd name="T28" fmla="*/ 16 w 52"/>
                <a:gd name="T29" fmla="*/ 51 h 53"/>
                <a:gd name="T30" fmla="*/ 0 w 52"/>
                <a:gd name="T31" fmla="*/ 4 h 53"/>
                <a:gd name="T32" fmla="*/ 2 w 52"/>
                <a:gd name="T33" fmla="*/ 1 h 53"/>
                <a:gd name="T34" fmla="*/ 3 w 52"/>
                <a:gd name="T35" fmla="*/ 1 h 53"/>
                <a:gd name="T36" fmla="*/ 43 w 52"/>
                <a:gd name="T37" fmla="*/ 19 h 53"/>
                <a:gd name="T38" fmla="*/ 43 w 52"/>
                <a:gd name="T39" fmla="*/ 19 h 53"/>
                <a:gd name="T40" fmla="*/ 7 w 52"/>
                <a:gd name="T41" fmla="*/ 7 h 53"/>
                <a:gd name="T42" fmla="*/ 19 w 52"/>
                <a:gd name="T43" fmla="*/ 43 h 53"/>
                <a:gd name="T44" fmla="*/ 25 w 52"/>
                <a:gd name="T45" fmla="*/ 32 h 53"/>
                <a:gd name="T46" fmla="*/ 25 w 52"/>
                <a:gd name="T47" fmla="*/ 31 h 53"/>
                <a:gd name="T48" fmla="*/ 29 w 52"/>
                <a:gd name="T49" fmla="*/ 31 h 53"/>
                <a:gd name="T50" fmla="*/ 43 w 52"/>
                <a:gd name="T51" fmla="*/ 45 h 53"/>
                <a:gd name="T52" fmla="*/ 45 w 52"/>
                <a:gd name="T53" fmla="*/ 43 h 53"/>
                <a:gd name="T54" fmla="*/ 31 w 52"/>
                <a:gd name="T55" fmla="*/ 30 h 53"/>
                <a:gd name="T56" fmla="*/ 30 w 52"/>
                <a:gd name="T57" fmla="*/ 29 h 53"/>
                <a:gd name="T58" fmla="*/ 31 w 52"/>
                <a:gd name="T59" fmla="*/ 25 h 53"/>
                <a:gd name="T60" fmla="*/ 43 w 52"/>
                <a:gd name="T61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53">
                  <a:moveTo>
                    <a:pt x="3" y="1"/>
                  </a:moveTo>
                  <a:cubicBezTo>
                    <a:pt x="50" y="16"/>
                    <a:pt x="50" y="16"/>
                    <a:pt x="50" y="16"/>
                  </a:cubicBezTo>
                  <a:cubicBezTo>
                    <a:pt x="52" y="17"/>
                    <a:pt x="52" y="18"/>
                    <a:pt x="52" y="20"/>
                  </a:cubicBezTo>
                  <a:cubicBezTo>
                    <a:pt x="52" y="20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3"/>
                    <a:pt x="51" y="44"/>
                    <a:pt x="50" y="4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2" y="52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3"/>
                    <a:pt x="18" y="53"/>
                    <a:pt x="17" y="53"/>
                  </a:cubicBezTo>
                  <a:cubicBezTo>
                    <a:pt x="16" y="52"/>
                    <a:pt x="16" y="52"/>
                    <a:pt x="16" y="5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43" y="19"/>
                  </a:moveTo>
                  <a:cubicBezTo>
                    <a:pt x="43" y="19"/>
                    <a:pt x="43" y="19"/>
                    <a:pt x="43" y="1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6" y="30"/>
                    <a:pt x="28" y="30"/>
                    <a:pt x="29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0" y="29"/>
                    <a:pt x="30" y="29"/>
                  </a:cubicBezTo>
                  <a:cubicBezTo>
                    <a:pt x="30" y="28"/>
                    <a:pt x="30" y="26"/>
                    <a:pt x="31" y="25"/>
                  </a:cubicBezTo>
                  <a:cubicBezTo>
                    <a:pt x="43" y="19"/>
                    <a:pt x="43" y="19"/>
                    <a:pt x="4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4" name="Freeform 56"/>
            <p:cNvSpPr/>
            <p:nvPr/>
          </p:nvSpPr>
          <p:spPr bwMode="auto">
            <a:xfrm>
              <a:off x="3194050" y="2352675"/>
              <a:ext cx="533400" cy="63500"/>
            </a:xfrm>
            <a:custGeom>
              <a:avLst/>
              <a:gdLst>
                <a:gd name="T0" fmla="*/ 336 w 336"/>
                <a:gd name="T1" fmla="*/ 0 h 40"/>
                <a:gd name="T2" fmla="*/ 0 w 336"/>
                <a:gd name="T3" fmla="*/ 0 h 40"/>
                <a:gd name="T4" fmla="*/ 0 w 336"/>
                <a:gd name="T5" fmla="*/ 40 h 40"/>
                <a:gd name="T6" fmla="*/ 300 w 336"/>
                <a:gd name="T7" fmla="*/ 40 h 40"/>
                <a:gd name="T8" fmla="*/ 336 w 33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40">
                  <a:moveTo>
                    <a:pt x="336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00" y="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>
                <a:lumMod val="95000"/>
                <a:lumOff val="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5" name="Freeform 57"/>
            <p:cNvSpPr/>
            <p:nvPr/>
          </p:nvSpPr>
          <p:spPr bwMode="auto">
            <a:xfrm>
              <a:off x="3194050" y="1879600"/>
              <a:ext cx="476250" cy="536575"/>
            </a:xfrm>
            <a:custGeom>
              <a:avLst/>
              <a:gdLst>
                <a:gd name="T0" fmla="*/ 137 w 148"/>
                <a:gd name="T1" fmla="*/ 0 h 167"/>
                <a:gd name="T2" fmla="*/ 11 w 148"/>
                <a:gd name="T3" fmla="*/ 0 h 167"/>
                <a:gd name="T4" fmla="*/ 0 w 148"/>
                <a:gd name="T5" fmla="*/ 12 h 167"/>
                <a:gd name="T6" fmla="*/ 0 w 148"/>
                <a:gd name="T7" fmla="*/ 110 h 167"/>
                <a:gd name="T8" fmla="*/ 0 w 148"/>
                <a:gd name="T9" fmla="*/ 156 h 167"/>
                <a:gd name="T10" fmla="*/ 0 w 148"/>
                <a:gd name="T11" fmla="*/ 167 h 167"/>
                <a:gd name="T12" fmla="*/ 11 w 148"/>
                <a:gd name="T13" fmla="*/ 167 h 167"/>
                <a:gd name="T14" fmla="*/ 137 w 148"/>
                <a:gd name="T15" fmla="*/ 167 h 167"/>
                <a:gd name="T16" fmla="*/ 148 w 148"/>
                <a:gd name="T17" fmla="*/ 167 h 167"/>
                <a:gd name="T18" fmla="*/ 148 w 148"/>
                <a:gd name="T19" fmla="*/ 156 h 167"/>
                <a:gd name="T20" fmla="*/ 148 w 148"/>
                <a:gd name="T21" fmla="*/ 110 h 167"/>
                <a:gd name="T22" fmla="*/ 148 w 148"/>
                <a:gd name="T23" fmla="*/ 12 h 167"/>
                <a:gd name="T24" fmla="*/ 137 w 148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67">
                  <a:moveTo>
                    <a:pt x="13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8" y="167"/>
                    <a:pt x="148" y="167"/>
                    <a:pt x="148" y="16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5"/>
                    <a:pt x="143" y="0"/>
                    <a:pt x="137" y="0"/>
                  </a:cubicBezTo>
                  <a:close/>
                </a:path>
              </a:pathLst>
            </a:cu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6" name="Freeform 58"/>
            <p:cNvSpPr>
              <a:spLocks noEditPoints="1"/>
            </p:cNvSpPr>
            <p:nvPr/>
          </p:nvSpPr>
          <p:spPr bwMode="auto">
            <a:xfrm>
              <a:off x="3355975" y="2039938"/>
              <a:ext cx="153988" cy="215900"/>
            </a:xfrm>
            <a:custGeom>
              <a:avLst/>
              <a:gdLst>
                <a:gd name="T0" fmla="*/ 42 w 48"/>
                <a:gd name="T1" fmla="*/ 18 h 67"/>
                <a:gd name="T2" fmla="*/ 37 w 48"/>
                <a:gd name="T3" fmla="*/ 31 h 67"/>
                <a:gd name="T4" fmla="*/ 37 w 48"/>
                <a:gd name="T5" fmla="*/ 31 h 67"/>
                <a:gd name="T6" fmla="*/ 46 w 48"/>
                <a:gd name="T7" fmla="*/ 43 h 67"/>
                <a:gd name="T8" fmla="*/ 48 w 48"/>
                <a:gd name="T9" fmla="*/ 51 h 67"/>
                <a:gd name="T10" fmla="*/ 46 w 48"/>
                <a:gd name="T11" fmla="*/ 60 h 67"/>
                <a:gd name="T12" fmla="*/ 43 w 48"/>
                <a:gd name="T13" fmla="*/ 62 h 67"/>
                <a:gd name="T14" fmla="*/ 37 w 48"/>
                <a:gd name="T15" fmla="*/ 64 h 67"/>
                <a:gd name="T16" fmla="*/ 35 w 48"/>
                <a:gd name="T17" fmla="*/ 67 h 67"/>
                <a:gd name="T18" fmla="*/ 11 w 48"/>
                <a:gd name="T19" fmla="*/ 64 h 67"/>
                <a:gd name="T20" fmla="*/ 11 w 48"/>
                <a:gd name="T21" fmla="*/ 62 h 67"/>
                <a:gd name="T22" fmla="*/ 5 w 48"/>
                <a:gd name="T23" fmla="*/ 62 h 67"/>
                <a:gd name="T24" fmla="*/ 0 w 48"/>
                <a:gd name="T25" fmla="*/ 56 h 67"/>
                <a:gd name="T26" fmla="*/ 2 w 48"/>
                <a:gd name="T27" fmla="*/ 43 h 67"/>
                <a:gd name="T28" fmla="*/ 11 w 48"/>
                <a:gd name="T29" fmla="*/ 31 h 67"/>
                <a:gd name="T30" fmla="*/ 6 w 48"/>
                <a:gd name="T31" fmla="*/ 18 h 67"/>
                <a:gd name="T32" fmla="*/ 13 w 48"/>
                <a:gd name="T33" fmla="*/ 57 h 67"/>
                <a:gd name="T34" fmla="*/ 13 w 48"/>
                <a:gd name="T35" fmla="*/ 50 h 67"/>
                <a:gd name="T36" fmla="*/ 16 w 48"/>
                <a:gd name="T37" fmla="*/ 50 h 67"/>
                <a:gd name="T38" fmla="*/ 16 w 48"/>
                <a:gd name="T39" fmla="*/ 59 h 67"/>
                <a:gd name="T40" fmla="*/ 32 w 48"/>
                <a:gd name="T41" fmla="*/ 62 h 67"/>
                <a:gd name="T42" fmla="*/ 32 w 48"/>
                <a:gd name="T43" fmla="*/ 59 h 67"/>
                <a:gd name="T44" fmla="*/ 32 w 48"/>
                <a:gd name="T45" fmla="*/ 50 h 67"/>
                <a:gd name="T46" fmla="*/ 35 w 48"/>
                <a:gd name="T47" fmla="*/ 50 h 67"/>
                <a:gd name="T48" fmla="*/ 42 w 48"/>
                <a:gd name="T49" fmla="*/ 57 h 67"/>
                <a:gd name="T50" fmla="*/ 42 w 48"/>
                <a:gd name="T51" fmla="*/ 51 h 67"/>
                <a:gd name="T52" fmla="*/ 41 w 48"/>
                <a:gd name="T53" fmla="*/ 45 h 67"/>
                <a:gd name="T54" fmla="*/ 32 w 48"/>
                <a:gd name="T55" fmla="*/ 34 h 67"/>
                <a:gd name="T56" fmla="*/ 16 w 48"/>
                <a:gd name="T57" fmla="*/ 34 h 67"/>
                <a:gd name="T58" fmla="*/ 6 w 48"/>
                <a:gd name="T59" fmla="*/ 51 h 67"/>
                <a:gd name="T60" fmla="*/ 6 w 48"/>
                <a:gd name="T61" fmla="*/ 57 h 67"/>
                <a:gd name="T62" fmla="*/ 24 w 48"/>
                <a:gd name="T63" fmla="*/ 6 h 67"/>
                <a:gd name="T64" fmla="*/ 11 w 48"/>
                <a:gd name="T65" fmla="*/ 18 h 67"/>
                <a:gd name="T66" fmla="*/ 37 w 48"/>
                <a:gd name="T67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67">
                  <a:moveTo>
                    <a:pt x="24" y="0"/>
                  </a:moveTo>
                  <a:cubicBezTo>
                    <a:pt x="34" y="0"/>
                    <a:pt x="42" y="8"/>
                    <a:pt x="42" y="18"/>
                  </a:cubicBezTo>
                  <a:cubicBezTo>
                    <a:pt x="42" y="23"/>
                    <a:pt x="40" y="28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35"/>
                    <a:pt x="44" y="38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5"/>
                    <a:pt x="48" y="48"/>
                    <a:pt x="48" y="51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7"/>
                    <a:pt x="47" y="59"/>
                    <a:pt x="46" y="60"/>
                  </a:cubicBezTo>
                  <a:cubicBezTo>
                    <a:pt x="46" y="61"/>
                    <a:pt x="44" y="62"/>
                    <a:pt x="43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6"/>
                    <a:pt x="36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1" y="66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3" y="62"/>
                    <a:pt x="2" y="61"/>
                    <a:pt x="2" y="60"/>
                  </a:cubicBezTo>
                  <a:cubicBezTo>
                    <a:pt x="1" y="59"/>
                    <a:pt x="0" y="57"/>
                    <a:pt x="0" y="5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1" y="45"/>
                    <a:pt x="2" y="43"/>
                  </a:cubicBezTo>
                  <a:cubicBezTo>
                    <a:pt x="4" y="38"/>
                    <a:pt x="8" y="35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8" y="28"/>
                    <a:pt x="6" y="23"/>
                    <a:pt x="6" y="18"/>
                  </a:cubicBezTo>
                  <a:cubicBezTo>
                    <a:pt x="6" y="8"/>
                    <a:pt x="14" y="0"/>
                    <a:pt x="24" y="0"/>
                  </a:cubicBezTo>
                  <a:close/>
                  <a:moveTo>
                    <a:pt x="13" y="57"/>
                  </a:moveTo>
                  <a:cubicBezTo>
                    <a:pt x="13" y="57"/>
                    <a:pt x="13" y="57"/>
                    <a:pt x="13" y="57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9"/>
                    <a:pt x="13" y="48"/>
                    <a:pt x="14" y="48"/>
                  </a:cubicBezTo>
                  <a:cubicBezTo>
                    <a:pt x="15" y="48"/>
                    <a:pt x="16" y="49"/>
                    <a:pt x="16" y="5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49"/>
                    <a:pt x="33" y="48"/>
                    <a:pt x="34" y="48"/>
                  </a:cubicBezTo>
                  <a:cubicBezTo>
                    <a:pt x="35" y="48"/>
                    <a:pt x="35" y="49"/>
                    <a:pt x="35" y="50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2" y="56"/>
                    <a:pt x="42" y="5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9"/>
                    <a:pt x="42" y="47"/>
                    <a:pt x="41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1"/>
                    <a:pt x="35" y="37"/>
                    <a:pt x="32" y="34"/>
                  </a:cubicBezTo>
                  <a:cubicBezTo>
                    <a:pt x="30" y="36"/>
                    <a:pt x="27" y="37"/>
                    <a:pt x="24" y="37"/>
                  </a:cubicBezTo>
                  <a:cubicBezTo>
                    <a:pt x="21" y="37"/>
                    <a:pt x="18" y="36"/>
                    <a:pt x="16" y="34"/>
                  </a:cubicBezTo>
                  <a:cubicBezTo>
                    <a:pt x="13" y="37"/>
                    <a:pt x="8" y="41"/>
                    <a:pt x="7" y="45"/>
                  </a:cubicBezTo>
                  <a:cubicBezTo>
                    <a:pt x="6" y="47"/>
                    <a:pt x="6" y="49"/>
                    <a:pt x="6" y="51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13" y="57"/>
                    <a:pt x="13" y="57"/>
                    <a:pt x="13" y="57"/>
                  </a:cubicBezTo>
                  <a:close/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17" y="6"/>
                    <a:pt x="11" y="11"/>
                    <a:pt x="11" y="18"/>
                  </a:cubicBezTo>
                  <a:cubicBezTo>
                    <a:pt x="11" y="26"/>
                    <a:pt x="17" y="31"/>
                    <a:pt x="24" y="31"/>
                  </a:cubicBezTo>
                  <a:cubicBezTo>
                    <a:pt x="31" y="31"/>
                    <a:pt x="37" y="26"/>
                    <a:pt x="37" y="18"/>
                  </a:cubicBezTo>
                  <a:cubicBezTo>
                    <a:pt x="37" y="11"/>
                    <a:pt x="31" y="6"/>
                    <a:pt x="2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8" name="Freeform 60"/>
            <p:cNvSpPr/>
            <p:nvPr/>
          </p:nvSpPr>
          <p:spPr bwMode="auto">
            <a:xfrm>
              <a:off x="2465388" y="2352675"/>
              <a:ext cx="533400" cy="63500"/>
            </a:xfrm>
            <a:custGeom>
              <a:avLst/>
              <a:gdLst>
                <a:gd name="T0" fmla="*/ 336 w 336"/>
                <a:gd name="T1" fmla="*/ 0 h 40"/>
                <a:gd name="T2" fmla="*/ 0 w 336"/>
                <a:gd name="T3" fmla="*/ 0 h 40"/>
                <a:gd name="T4" fmla="*/ 0 w 336"/>
                <a:gd name="T5" fmla="*/ 40 h 40"/>
                <a:gd name="T6" fmla="*/ 300 w 336"/>
                <a:gd name="T7" fmla="*/ 40 h 40"/>
                <a:gd name="T8" fmla="*/ 336 w 33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40">
                  <a:moveTo>
                    <a:pt x="336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00" y="4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>
                <a:lumMod val="95000"/>
                <a:lumOff val="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9" name="Freeform 61"/>
            <p:cNvSpPr/>
            <p:nvPr/>
          </p:nvSpPr>
          <p:spPr bwMode="auto">
            <a:xfrm>
              <a:off x="2465388" y="1879600"/>
              <a:ext cx="476250" cy="536575"/>
            </a:xfrm>
            <a:custGeom>
              <a:avLst/>
              <a:gdLst>
                <a:gd name="T0" fmla="*/ 137 w 148"/>
                <a:gd name="T1" fmla="*/ 0 h 167"/>
                <a:gd name="T2" fmla="*/ 11 w 148"/>
                <a:gd name="T3" fmla="*/ 0 h 167"/>
                <a:gd name="T4" fmla="*/ 0 w 148"/>
                <a:gd name="T5" fmla="*/ 12 h 167"/>
                <a:gd name="T6" fmla="*/ 0 w 148"/>
                <a:gd name="T7" fmla="*/ 110 h 167"/>
                <a:gd name="T8" fmla="*/ 0 w 148"/>
                <a:gd name="T9" fmla="*/ 156 h 167"/>
                <a:gd name="T10" fmla="*/ 0 w 148"/>
                <a:gd name="T11" fmla="*/ 167 h 167"/>
                <a:gd name="T12" fmla="*/ 11 w 148"/>
                <a:gd name="T13" fmla="*/ 167 h 167"/>
                <a:gd name="T14" fmla="*/ 137 w 148"/>
                <a:gd name="T15" fmla="*/ 167 h 167"/>
                <a:gd name="T16" fmla="*/ 148 w 148"/>
                <a:gd name="T17" fmla="*/ 167 h 167"/>
                <a:gd name="T18" fmla="*/ 148 w 148"/>
                <a:gd name="T19" fmla="*/ 156 h 167"/>
                <a:gd name="T20" fmla="*/ 148 w 148"/>
                <a:gd name="T21" fmla="*/ 110 h 167"/>
                <a:gd name="T22" fmla="*/ 148 w 148"/>
                <a:gd name="T23" fmla="*/ 12 h 167"/>
                <a:gd name="T24" fmla="*/ 137 w 148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67">
                  <a:moveTo>
                    <a:pt x="13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8" y="167"/>
                    <a:pt x="148" y="167"/>
                    <a:pt x="148" y="16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5"/>
                    <a:pt x="143" y="0"/>
                    <a:pt x="137" y="0"/>
                  </a:cubicBezTo>
                  <a:close/>
                </a:path>
              </a:pathLst>
            </a:cu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0" name="Freeform 62"/>
            <p:cNvSpPr>
              <a:spLocks noEditPoints="1"/>
            </p:cNvSpPr>
            <p:nvPr/>
          </p:nvSpPr>
          <p:spPr bwMode="auto">
            <a:xfrm>
              <a:off x="2600325" y="2046288"/>
              <a:ext cx="206375" cy="203200"/>
            </a:xfrm>
            <a:custGeom>
              <a:avLst/>
              <a:gdLst>
                <a:gd name="T0" fmla="*/ 50 w 64"/>
                <a:gd name="T1" fmla="*/ 3 h 63"/>
                <a:gd name="T2" fmla="*/ 43 w 64"/>
                <a:gd name="T3" fmla="*/ 0 h 63"/>
                <a:gd name="T4" fmla="*/ 1 w 64"/>
                <a:gd name="T5" fmla="*/ 38 h 63"/>
                <a:gd name="T6" fmla="*/ 1 w 64"/>
                <a:gd name="T7" fmla="*/ 38 h 63"/>
                <a:gd name="T8" fmla="*/ 1 w 64"/>
                <a:gd name="T9" fmla="*/ 38 h 63"/>
                <a:gd name="T10" fmla="*/ 1 w 64"/>
                <a:gd name="T11" fmla="*/ 38 h 63"/>
                <a:gd name="T12" fmla="*/ 1 w 64"/>
                <a:gd name="T13" fmla="*/ 38 h 63"/>
                <a:gd name="T14" fmla="*/ 1 w 64"/>
                <a:gd name="T15" fmla="*/ 38 h 63"/>
                <a:gd name="T16" fmla="*/ 1 w 64"/>
                <a:gd name="T17" fmla="*/ 38 h 63"/>
                <a:gd name="T18" fmla="*/ 1 w 64"/>
                <a:gd name="T19" fmla="*/ 38 h 63"/>
                <a:gd name="T20" fmla="*/ 0 w 64"/>
                <a:gd name="T21" fmla="*/ 38 h 63"/>
                <a:gd name="T22" fmla="*/ 0 w 64"/>
                <a:gd name="T23" fmla="*/ 39 h 63"/>
                <a:gd name="T24" fmla="*/ 0 w 64"/>
                <a:gd name="T25" fmla="*/ 39 h 63"/>
                <a:gd name="T26" fmla="*/ 0 w 64"/>
                <a:gd name="T27" fmla="*/ 39 h 63"/>
                <a:gd name="T28" fmla="*/ 0 w 64"/>
                <a:gd name="T29" fmla="*/ 39 h 63"/>
                <a:gd name="T30" fmla="*/ 0 w 64"/>
                <a:gd name="T31" fmla="*/ 39 h 63"/>
                <a:gd name="T32" fmla="*/ 0 w 64"/>
                <a:gd name="T33" fmla="*/ 39 h 63"/>
                <a:gd name="T34" fmla="*/ 0 w 64"/>
                <a:gd name="T35" fmla="*/ 39 h 63"/>
                <a:gd name="T36" fmla="*/ 0 w 64"/>
                <a:gd name="T37" fmla="*/ 39 h 63"/>
                <a:gd name="T38" fmla="*/ 0 w 64"/>
                <a:gd name="T39" fmla="*/ 39 h 63"/>
                <a:gd name="T40" fmla="*/ 24 w 64"/>
                <a:gd name="T41" fmla="*/ 63 h 63"/>
                <a:gd name="T42" fmla="*/ 24 w 64"/>
                <a:gd name="T43" fmla="*/ 63 h 63"/>
                <a:gd name="T44" fmla="*/ 25 w 64"/>
                <a:gd name="T45" fmla="*/ 63 h 63"/>
                <a:gd name="T46" fmla="*/ 25 w 64"/>
                <a:gd name="T47" fmla="*/ 63 h 63"/>
                <a:gd name="T48" fmla="*/ 25 w 64"/>
                <a:gd name="T49" fmla="*/ 63 h 63"/>
                <a:gd name="T50" fmla="*/ 25 w 64"/>
                <a:gd name="T51" fmla="*/ 63 h 63"/>
                <a:gd name="T52" fmla="*/ 25 w 64"/>
                <a:gd name="T53" fmla="*/ 63 h 63"/>
                <a:gd name="T54" fmla="*/ 26 w 64"/>
                <a:gd name="T55" fmla="*/ 63 h 63"/>
                <a:gd name="T56" fmla="*/ 26 w 64"/>
                <a:gd name="T57" fmla="*/ 63 h 63"/>
                <a:gd name="T58" fmla="*/ 26 w 64"/>
                <a:gd name="T59" fmla="*/ 63 h 63"/>
                <a:gd name="T60" fmla="*/ 61 w 64"/>
                <a:gd name="T61" fmla="*/ 28 h 63"/>
                <a:gd name="T62" fmla="*/ 32 w 64"/>
                <a:gd name="T63" fmla="*/ 15 h 63"/>
                <a:gd name="T64" fmla="*/ 10 w 64"/>
                <a:gd name="T65" fmla="*/ 43 h 63"/>
                <a:gd name="T66" fmla="*/ 6 w 64"/>
                <a:gd name="T67" fmla="*/ 58 h 63"/>
                <a:gd name="T68" fmla="*/ 18 w 64"/>
                <a:gd name="T69" fmla="*/ 58 h 63"/>
                <a:gd name="T70" fmla="*/ 12 w 64"/>
                <a:gd name="T71" fmla="*/ 45 h 63"/>
                <a:gd name="T72" fmla="*/ 19 w 64"/>
                <a:gd name="T73" fmla="*/ 52 h 63"/>
                <a:gd name="T74" fmla="*/ 24 w 64"/>
                <a:gd name="T75" fmla="*/ 57 h 63"/>
                <a:gd name="T76" fmla="*/ 49 w 64"/>
                <a:gd name="T77" fmla="*/ 32 h 63"/>
                <a:gd name="T78" fmla="*/ 58 w 64"/>
                <a:gd name="T79" fmla="*/ 21 h 63"/>
                <a:gd name="T80" fmla="*/ 53 w 64"/>
                <a:gd name="T81" fmla="*/ 28 h 63"/>
                <a:gd name="T82" fmla="*/ 37 w 64"/>
                <a:gd name="T83" fmla="*/ 9 h 63"/>
                <a:gd name="T84" fmla="*/ 43 w 64"/>
                <a:gd name="T85" fmla="*/ 5 h 63"/>
                <a:gd name="T86" fmla="*/ 58 w 64"/>
                <a:gd name="T87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63">
                  <a:moveTo>
                    <a:pt x="64" y="21"/>
                  </a:moveTo>
                  <a:cubicBezTo>
                    <a:pt x="64" y="18"/>
                    <a:pt x="63" y="16"/>
                    <a:pt x="61" y="14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8" y="1"/>
                    <a:pt x="4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8" y="1"/>
                    <a:pt x="36" y="3"/>
                  </a:cubicBezTo>
                  <a:cubicBezTo>
                    <a:pt x="24" y="14"/>
                    <a:pt x="13" y="26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3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8" y="51"/>
                    <a:pt x="49" y="39"/>
                    <a:pt x="61" y="28"/>
                  </a:cubicBezTo>
                  <a:cubicBezTo>
                    <a:pt x="63" y="26"/>
                    <a:pt x="64" y="23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6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6" y="58"/>
                    <a:pt x="6" y="58"/>
                    <a:pt x="6" y="58"/>
                  </a:cubicBezTo>
                  <a:close/>
                  <a:moveTo>
                    <a:pt x="12" y="45"/>
                  </a:moveTo>
                  <a:cubicBezTo>
                    <a:pt x="12" y="45"/>
                    <a:pt x="12" y="45"/>
                    <a:pt x="12" y="45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2" y="45"/>
                    <a:pt x="12" y="45"/>
                    <a:pt x="12" y="45"/>
                  </a:cubicBezTo>
                  <a:close/>
                  <a:moveTo>
                    <a:pt x="24" y="57"/>
                  </a:moveTo>
                  <a:cubicBezTo>
                    <a:pt x="24" y="57"/>
                    <a:pt x="24" y="57"/>
                    <a:pt x="24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24" y="57"/>
                    <a:pt x="24" y="57"/>
                    <a:pt x="24" y="57"/>
                  </a:cubicBezTo>
                  <a:close/>
                  <a:moveTo>
                    <a:pt x="58" y="21"/>
                  </a:move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2"/>
                    <a:pt x="58" y="23"/>
                    <a:pt x="57" y="24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1" y="6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5"/>
                    <a:pt x="45" y="6"/>
                    <a:pt x="46" y="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8" y="18"/>
                    <a:pt x="58" y="20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71" name="Group 63"/>
          <p:cNvGrpSpPr/>
          <p:nvPr/>
        </p:nvGrpSpPr>
        <p:grpSpPr bwMode="auto">
          <a:xfrm>
            <a:off x="4608513" y="1779588"/>
            <a:ext cx="4535487" cy="3054350"/>
            <a:chOff x="0" y="0"/>
            <a:chExt cx="2724" cy="1835"/>
          </a:xfrm>
        </p:grpSpPr>
        <p:sp>
          <p:nvSpPr>
            <p:cNvPr id="17472" name="Oval 64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474" name="Picture 66" descr="apple ic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0"/>
              <a:ext cx="224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76" name="Rectangle 68"/>
          <p:cNvSpPr>
            <a:spLocks noChangeArrowheads="1"/>
          </p:cNvSpPr>
          <p:nvPr/>
        </p:nvSpPr>
        <p:spPr bwMode="auto">
          <a:xfrm>
            <a:off x="868901" y="1870113"/>
            <a:ext cx="3739612" cy="281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4060"/>
                </a:solidFill>
              </a:rPr>
              <a:t>       </a:t>
            </a:r>
            <a:r>
              <a:rPr lang="zh-CN" altLang="zh-CN" sz="1400" dirty="0">
                <a:solidFill>
                  <a:srgbClr val="004060"/>
                </a:solidFill>
              </a:rPr>
              <a:t>校内二手物品交易信息网站，是一个面向在校师生的二手闲置物品信息发布搜索网站。网站用户仅限本校在校师生，通过教务系统验证登录，极大的保证了平台用户的信用；即使出现纠纷，也方便进行调解或者追责。在信息发布方面，针对大学生闲置物品交易的一些特点：比如大量的二手教材资料交易、较多生活日用品交易等等，进行独特的商品信息分类，方便求购者查找。在交易风险方面，尽可能的鼓励校园内的面对面交易；交易沟通期间，一切站内的聊天信息将被记录。</a:t>
            </a:r>
            <a:endParaRPr lang="zh-CN" altLang="en-US" sz="1400" dirty="0">
              <a:solidFill>
                <a:srgbClr val="004060"/>
              </a:solidFill>
            </a:endParaRPr>
          </a:p>
        </p:txBody>
      </p:sp>
      <p:sp>
        <p:nvSpPr>
          <p:cNvPr id="17477" name="Freeform 69"/>
          <p:cNvSpPr>
            <a:spLocks noEditPoints="1"/>
          </p:cNvSpPr>
          <p:nvPr/>
        </p:nvSpPr>
        <p:spPr bwMode="auto">
          <a:xfrm>
            <a:off x="390155" y="3003550"/>
            <a:ext cx="285750" cy="187325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002C4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231775" y="627063"/>
            <a:ext cx="4167778" cy="0"/>
          </a:xfrm>
          <a:prstGeom prst="line">
            <a:avLst/>
          </a:prstGeom>
          <a:noFill/>
          <a:ln w="6350">
            <a:solidFill>
              <a:srgbClr val="002C4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250825" y="266700"/>
            <a:ext cx="12464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294" y="1968573"/>
            <a:ext cx="3449924" cy="2069954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76" grpId="0"/>
      <p:bldP spid="174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16"/>
          <p:cNvSpPr>
            <a:spLocks noChangeShapeType="1"/>
          </p:cNvSpPr>
          <p:nvPr/>
        </p:nvSpPr>
        <p:spPr bwMode="auto">
          <a:xfrm flipH="1">
            <a:off x="2804383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H="1" flipV="1">
            <a:off x="1447567" y="-1"/>
            <a:ext cx="4653718" cy="513622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>
            <a:off x="28222" y="1863923"/>
            <a:ext cx="9087556" cy="2438125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Freeform 5"/>
          <p:cNvSpPr/>
          <p:nvPr/>
        </p:nvSpPr>
        <p:spPr bwMode="auto">
          <a:xfrm>
            <a:off x="1768983" y="1"/>
            <a:ext cx="5606037" cy="513622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39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3017532" y="1485398"/>
            <a:ext cx="2480166" cy="78021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470" dirty="0">
                <a:solidFill>
                  <a:schemeClr val="bg1">
                    <a:lumMod val="95000"/>
                  </a:scheme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第三部分</a:t>
            </a:r>
          </a:p>
        </p:txBody>
      </p:sp>
      <p:sp>
        <p:nvSpPr>
          <p:cNvPr id="35" name="文本框 21"/>
          <p:cNvSpPr txBox="1"/>
          <p:nvPr/>
        </p:nvSpPr>
        <p:spPr>
          <a:xfrm>
            <a:off x="1403648" y="3349925"/>
            <a:ext cx="5604555" cy="2268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74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04536" y="2914051"/>
            <a:ext cx="2002792" cy="36779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79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Design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2884422" y="2485059"/>
            <a:ext cx="2643011" cy="4593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8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5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/>
          <p:bldP spid="35" grpId="0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5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/>
          <p:bldP spid="35" grpId="0"/>
          <p:bldP spid="36" grpId="0"/>
          <p:bldP spid="3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2" name="Freeform 10"/>
          <p:cNvSpPr/>
          <p:nvPr/>
        </p:nvSpPr>
        <p:spPr bwMode="auto">
          <a:xfrm>
            <a:off x="4057650" y="1176338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268788" y="1387475"/>
            <a:ext cx="3399556" cy="622207"/>
            <a:chOff x="4268788" y="1387475"/>
            <a:chExt cx="3399556" cy="622207"/>
          </a:xfrm>
        </p:grpSpPr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4268788" y="1387475"/>
              <a:ext cx="590550" cy="587375"/>
            </a:xfrm>
            <a:prstGeom prst="ellipse">
              <a:avLst/>
            </a:pr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sp>
          <p:nvSpPr>
            <p:cNvPr id="18443" name="Freeform 11"/>
            <p:cNvSpPr/>
            <p:nvPr/>
          </p:nvSpPr>
          <p:spPr bwMode="auto">
            <a:xfrm>
              <a:off x="4968875" y="1484313"/>
              <a:ext cx="269875" cy="398462"/>
            </a:xfrm>
            <a:custGeom>
              <a:avLst/>
              <a:gdLst>
                <a:gd name="T0" fmla="*/ 0 w 170"/>
                <a:gd name="T1" fmla="*/ 0 h 251"/>
                <a:gd name="T2" fmla="*/ 92 w 170"/>
                <a:gd name="T3" fmla="*/ 126 h 251"/>
                <a:gd name="T4" fmla="*/ 0 w 170"/>
                <a:gd name="T5" fmla="*/ 251 h 251"/>
                <a:gd name="T6" fmla="*/ 79 w 170"/>
                <a:gd name="T7" fmla="*/ 251 h 251"/>
                <a:gd name="T8" fmla="*/ 170 w 170"/>
                <a:gd name="T9" fmla="*/ 126 h 251"/>
                <a:gd name="T10" fmla="*/ 79 w 170"/>
                <a:gd name="T11" fmla="*/ 0 h 251"/>
                <a:gd name="T12" fmla="*/ 0 w 170"/>
                <a:gd name="T1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51">
                  <a:moveTo>
                    <a:pt x="0" y="0"/>
                  </a:moveTo>
                  <a:lnTo>
                    <a:pt x="92" y="126"/>
                  </a:lnTo>
                  <a:lnTo>
                    <a:pt x="0" y="251"/>
                  </a:lnTo>
                  <a:lnTo>
                    <a:pt x="79" y="251"/>
                  </a:lnTo>
                  <a:lnTo>
                    <a:pt x="170" y="12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C4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grpSp>
          <p:nvGrpSpPr>
            <p:cNvPr id="18450" name="Group 18"/>
            <p:cNvGrpSpPr/>
            <p:nvPr/>
          </p:nvGrpSpPr>
          <p:grpSpPr bwMode="auto">
            <a:xfrm>
              <a:off x="4476750" y="1555750"/>
              <a:ext cx="195263" cy="268288"/>
              <a:chOff x="0" y="0"/>
              <a:chExt cx="123" cy="169"/>
            </a:xfrm>
          </p:grpSpPr>
          <p:sp>
            <p:nvSpPr>
              <p:cNvPr id="18451" name="Freeform 19"/>
              <p:cNvSpPr>
                <a:spLocks noEditPoints="1"/>
              </p:cNvSpPr>
              <p:nvPr/>
            </p:nvSpPr>
            <p:spPr bwMode="auto">
              <a:xfrm>
                <a:off x="21" y="18"/>
                <a:ext cx="55" cy="70"/>
              </a:xfrm>
              <a:custGeom>
                <a:avLst/>
                <a:gdLst>
                  <a:gd name="T0" fmla="*/ 69 w 72"/>
                  <a:gd name="T1" fmla="*/ 17 h 91"/>
                  <a:gd name="T2" fmla="*/ 3 w 72"/>
                  <a:gd name="T3" fmla="*/ 17 h 91"/>
                  <a:gd name="T4" fmla="*/ 0 w 72"/>
                  <a:gd name="T5" fmla="*/ 20 h 91"/>
                  <a:gd name="T6" fmla="*/ 3 w 72"/>
                  <a:gd name="T7" fmla="*/ 23 h 91"/>
                  <a:gd name="T8" fmla="*/ 69 w 72"/>
                  <a:gd name="T9" fmla="*/ 23 h 91"/>
                  <a:gd name="T10" fmla="*/ 72 w 72"/>
                  <a:gd name="T11" fmla="*/ 20 h 91"/>
                  <a:gd name="T12" fmla="*/ 69 w 72"/>
                  <a:gd name="T13" fmla="*/ 17 h 91"/>
                  <a:gd name="T14" fmla="*/ 3 w 72"/>
                  <a:gd name="T15" fmla="*/ 6 h 91"/>
                  <a:gd name="T16" fmla="*/ 69 w 72"/>
                  <a:gd name="T17" fmla="*/ 6 h 91"/>
                  <a:gd name="T18" fmla="*/ 72 w 72"/>
                  <a:gd name="T19" fmla="*/ 3 h 91"/>
                  <a:gd name="T20" fmla="*/ 69 w 72"/>
                  <a:gd name="T21" fmla="*/ 0 h 91"/>
                  <a:gd name="T22" fmla="*/ 3 w 72"/>
                  <a:gd name="T23" fmla="*/ 0 h 91"/>
                  <a:gd name="T24" fmla="*/ 0 w 72"/>
                  <a:gd name="T25" fmla="*/ 3 h 91"/>
                  <a:gd name="T26" fmla="*/ 3 w 72"/>
                  <a:gd name="T27" fmla="*/ 6 h 91"/>
                  <a:gd name="T28" fmla="*/ 0 w 72"/>
                  <a:gd name="T29" fmla="*/ 37 h 91"/>
                  <a:gd name="T30" fmla="*/ 3 w 72"/>
                  <a:gd name="T31" fmla="*/ 40 h 91"/>
                  <a:gd name="T32" fmla="*/ 50 w 72"/>
                  <a:gd name="T33" fmla="*/ 40 h 91"/>
                  <a:gd name="T34" fmla="*/ 67 w 72"/>
                  <a:gd name="T35" fmla="*/ 34 h 91"/>
                  <a:gd name="T36" fmla="*/ 3 w 72"/>
                  <a:gd name="T37" fmla="*/ 34 h 91"/>
                  <a:gd name="T38" fmla="*/ 0 w 72"/>
                  <a:gd name="T39" fmla="*/ 37 h 91"/>
                  <a:gd name="T40" fmla="*/ 0 w 72"/>
                  <a:gd name="T41" fmla="*/ 54 h 91"/>
                  <a:gd name="T42" fmla="*/ 3 w 72"/>
                  <a:gd name="T43" fmla="*/ 57 h 91"/>
                  <a:gd name="T44" fmla="*/ 31 w 72"/>
                  <a:gd name="T45" fmla="*/ 57 h 91"/>
                  <a:gd name="T46" fmla="*/ 36 w 72"/>
                  <a:gd name="T47" fmla="*/ 51 h 91"/>
                  <a:gd name="T48" fmla="*/ 3 w 72"/>
                  <a:gd name="T49" fmla="*/ 51 h 91"/>
                  <a:gd name="T50" fmla="*/ 0 w 72"/>
                  <a:gd name="T51" fmla="*/ 54 h 91"/>
                  <a:gd name="T52" fmla="*/ 0 w 72"/>
                  <a:gd name="T53" fmla="*/ 71 h 91"/>
                  <a:gd name="T54" fmla="*/ 3 w 72"/>
                  <a:gd name="T55" fmla="*/ 74 h 91"/>
                  <a:gd name="T56" fmla="*/ 22 w 72"/>
                  <a:gd name="T57" fmla="*/ 74 h 91"/>
                  <a:gd name="T58" fmla="*/ 24 w 72"/>
                  <a:gd name="T59" fmla="*/ 68 h 91"/>
                  <a:gd name="T60" fmla="*/ 3 w 72"/>
                  <a:gd name="T61" fmla="*/ 68 h 91"/>
                  <a:gd name="T62" fmla="*/ 0 w 72"/>
                  <a:gd name="T63" fmla="*/ 71 h 91"/>
                  <a:gd name="T64" fmla="*/ 0 w 72"/>
                  <a:gd name="T65" fmla="*/ 88 h 91"/>
                  <a:gd name="T66" fmla="*/ 3 w 72"/>
                  <a:gd name="T67" fmla="*/ 91 h 91"/>
                  <a:gd name="T68" fmla="*/ 18 w 72"/>
                  <a:gd name="T69" fmla="*/ 91 h 91"/>
                  <a:gd name="T70" fmla="*/ 19 w 72"/>
                  <a:gd name="T71" fmla="*/ 85 h 91"/>
                  <a:gd name="T72" fmla="*/ 3 w 72"/>
                  <a:gd name="T73" fmla="*/ 85 h 91"/>
                  <a:gd name="T74" fmla="*/ 0 w 72"/>
                  <a:gd name="T75" fmla="*/ 8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91">
                    <a:moveTo>
                      <a:pt x="69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1" y="17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2" y="20"/>
                    </a:cubicBezTo>
                    <a:cubicBezTo>
                      <a:pt x="72" y="19"/>
                      <a:pt x="71" y="17"/>
                      <a:pt x="69" y="17"/>
                    </a:cubicBezTo>
                    <a:close/>
                    <a:moveTo>
                      <a:pt x="3" y="6"/>
                    </a:moveTo>
                    <a:cubicBezTo>
                      <a:pt x="69" y="6"/>
                      <a:pt x="69" y="6"/>
                      <a:pt x="69" y="6"/>
                    </a:cubicBezTo>
                    <a:cubicBezTo>
                      <a:pt x="71" y="6"/>
                      <a:pt x="72" y="5"/>
                      <a:pt x="72" y="3"/>
                    </a:cubicBezTo>
                    <a:cubicBezTo>
                      <a:pt x="72" y="2"/>
                      <a:pt x="71" y="0"/>
                      <a:pt x="6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lose/>
                    <a:moveTo>
                      <a:pt x="0" y="37"/>
                    </a:moveTo>
                    <a:cubicBezTo>
                      <a:pt x="0" y="39"/>
                      <a:pt x="1" y="40"/>
                      <a:pt x="3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6" y="37"/>
                      <a:pt x="61" y="35"/>
                      <a:pt x="67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1" y="34"/>
                      <a:pt x="0" y="35"/>
                      <a:pt x="0" y="37"/>
                    </a:cubicBezTo>
                    <a:close/>
                    <a:moveTo>
                      <a:pt x="0" y="54"/>
                    </a:moveTo>
                    <a:cubicBezTo>
                      <a:pt x="0" y="56"/>
                      <a:pt x="1" y="57"/>
                      <a:pt x="3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2" y="55"/>
                      <a:pt x="34" y="53"/>
                      <a:pt x="36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1" y="51"/>
                      <a:pt x="0" y="52"/>
                      <a:pt x="0" y="54"/>
                    </a:cubicBezTo>
                    <a:close/>
                    <a:moveTo>
                      <a:pt x="0" y="71"/>
                    </a:moveTo>
                    <a:cubicBezTo>
                      <a:pt x="0" y="72"/>
                      <a:pt x="1" y="74"/>
                      <a:pt x="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2"/>
                      <a:pt x="23" y="70"/>
                      <a:pt x="24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9"/>
                      <a:pt x="0" y="71"/>
                    </a:cubicBezTo>
                    <a:close/>
                    <a:moveTo>
                      <a:pt x="0" y="88"/>
                    </a:moveTo>
                    <a:cubicBezTo>
                      <a:pt x="0" y="89"/>
                      <a:pt x="1" y="91"/>
                      <a:pt x="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89"/>
                      <a:pt x="19" y="87"/>
                      <a:pt x="19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1" y="85"/>
                      <a:pt x="0" y="86"/>
                      <a:pt x="0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52" name="Freeform 20"/>
              <p:cNvSpPr>
                <a:spLocks noEditPoints="1"/>
              </p:cNvSpPr>
              <p:nvPr/>
            </p:nvSpPr>
            <p:spPr bwMode="auto">
              <a:xfrm>
                <a:off x="40" y="49"/>
                <a:ext cx="83" cy="81"/>
              </a:xfrm>
              <a:custGeom>
                <a:avLst/>
                <a:gdLst>
                  <a:gd name="T0" fmla="*/ 90 w 109"/>
                  <a:gd name="T1" fmla="*/ 19 h 106"/>
                  <a:gd name="T2" fmla="*/ 20 w 109"/>
                  <a:gd name="T3" fmla="*/ 19 h 106"/>
                  <a:gd name="T4" fmla="*/ 20 w 109"/>
                  <a:gd name="T5" fmla="*/ 87 h 106"/>
                  <a:gd name="T6" fmla="*/ 90 w 109"/>
                  <a:gd name="T7" fmla="*/ 87 h 106"/>
                  <a:gd name="T8" fmla="*/ 90 w 109"/>
                  <a:gd name="T9" fmla="*/ 19 h 106"/>
                  <a:gd name="T10" fmla="*/ 30 w 109"/>
                  <a:gd name="T11" fmla="*/ 77 h 106"/>
                  <a:gd name="T12" fmla="*/ 30 w 109"/>
                  <a:gd name="T13" fmla="*/ 29 h 106"/>
                  <a:gd name="T14" fmla="*/ 79 w 109"/>
                  <a:gd name="T15" fmla="*/ 29 h 106"/>
                  <a:gd name="T16" fmla="*/ 79 w 109"/>
                  <a:gd name="T17" fmla="*/ 77 h 106"/>
                  <a:gd name="T18" fmla="*/ 30 w 109"/>
                  <a:gd name="T19" fmla="*/ 7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106">
                    <a:moveTo>
                      <a:pt x="90" y="19"/>
                    </a:moveTo>
                    <a:cubicBezTo>
                      <a:pt x="70" y="0"/>
                      <a:pt x="39" y="0"/>
                      <a:pt x="20" y="19"/>
                    </a:cubicBezTo>
                    <a:cubicBezTo>
                      <a:pt x="0" y="38"/>
                      <a:pt x="0" y="68"/>
                      <a:pt x="20" y="87"/>
                    </a:cubicBezTo>
                    <a:cubicBezTo>
                      <a:pt x="39" y="106"/>
                      <a:pt x="70" y="106"/>
                      <a:pt x="90" y="87"/>
                    </a:cubicBezTo>
                    <a:cubicBezTo>
                      <a:pt x="109" y="68"/>
                      <a:pt x="109" y="38"/>
                      <a:pt x="90" y="19"/>
                    </a:cubicBezTo>
                    <a:close/>
                    <a:moveTo>
                      <a:pt x="30" y="77"/>
                    </a:moveTo>
                    <a:cubicBezTo>
                      <a:pt x="17" y="64"/>
                      <a:pt x="17" y="42"/>
                      <a:pt x="30" y="29"/>
                    </a:cubicBezTo>
                    <a:cubicBezTo>
                      <a:pt x="44" y="16"/>
                      <a:pt x="66" y="16"/>
                      <a:pt x="79" y="29"/>
                    </a:cubicBezTo>
                    <a:cubicBezTo>
                      <a:pt x="92" y="42"/>
                      <a:pt x="92" y="64"/>
                      <a:pt x="79" y="77"/>
                    </a:cubicBezTo>
                    <a:cubicBezTo>
                      <a:pt x="66" y="90"/>
                      <a:pt x="44" y="90"/>
                      <a:pt x="3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53" name="Freeform 21"/>
              <p:cNvSpPr>
                <a:spLocks noEditPoints="1"/>
              </p:cNvSpPr>
              <p:nvPr/>
            </p:nvSpPr>
            <p:spPr bwMode="auto">
              <a:xfrm>
                <a:off x="0" y="117"/>
                <a:ext cx="53" cy="52"/>
              </a:xfrm>
              <a:custGeom>
                <a:avLst/>
                <a:gdLst>
                  <a:gd name="T0" fmla="*/ 65 w 69"/>
                  <a:gd name="T1" fmla="*/ 4 h 68"/>
                  <a:gd name="T2" fmla="*/ 51 w 69"/>
                  <a:gd name="T3" fmla="*/ 4 h 68"/>
                  <a:gd name="T4" fmla="*/ 51 w 69"/>
                  <a:gd name="T5" fmla="*/ 4 h 68"/>
                  <a:gd name="T6" fmla="*/ 65 w 69"/>
                  <a:gd name="T7" fmla="*/ 18 h 68"/>
                  <a:gd name="T8" fmla="*/ 65 w 69"/>
                  <a:gd name="T9" fmla="*/ 18 h 68"/>
                  <a:gd name="T10" fmla="*/ 65 w 69"/>
                  <a:gd name="T11" fmla="*/ 4 h 68"/>
                  <a:gd name="T12" fmla="*/ 4 w 69"/>
                  <a:gd name="T13" fmla="*/ 50 h 68"/>
                  <a:gd name="T14" fmla="*/ 4 w 69"/>
                  <a:gd name="T15" fmla="*/ 64 h 68"/>
                  <a:gd name="T16" fmla="*/ 18 w 69"/>
                  <a:gd name="T17" fmla="*/ 64 h 68"/>
                  <a:gd name="T18" fmla="*/ 60 w 69"/>
                  <a:gd name="T19" fmla="*/ 23 h 68"/>
                  <a:gd name="T20" fmla="*/ 46 w 69"/>
                  <a:gd name="T21" fmla="*/ 9 h 68"/>
                  <a:gd name="T22" fmla="*/ 4 w 69"/>
                  <a:gd name="T23" fmla="*/ 5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68">
                    <a:moveTo>
                      <a:pt x="65" y="4"/>
                    </a:moveTo>
                    <a:cubicBezTo>
                      <a:pt x="61" y="0"/>
                      <a:pt x="55" y="0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9" y="14"/>
                      <a:pt x="69" y="8"/>
                      <a:pt x="65" y="4"/>
                    </a:cubicBezTo>
                    <a:close/>
                    <a:moveTo>
                      <a:pt x="4" y="50"/>
                    </a:moveTo>
                    <a:cubicBezTo>
                      <a:pt x="0" y="54"/>
                      <a:pt x="0" y="60"/>
                      <a:pt x="4" y="64"/>
                    </a:cubicBezTo>
                    <a:cubicBezTo>
                      <a:pt x="8" y="68"/>
                      <a:pt x="14" y="68"/>
                      <a:pt x="18" y="64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46" y="9"/>
                      <a:pt x="46" y="9"/>
                      <a:pt x="46" y="9"/>
                    </a:cubicBezTo>
                    <a:lnTo>
                      <a:pt x="4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54" name="Freeform 22"/>
              <p:cNvSpPr/>
              <p:nvPr/>
            </p:nvSpPr>
            <p:spPr bwMode="auto">
              <a:xfrm>
                <a:off x="3" y="0"/>
                <a:ext cx="91" cy="104"/>
              </a:xfrm>
              <a:custGeom>
                <a:avLst/>
                <a:gdLst>
                  <a:gd name="T0" fmla="*/ 57 w 119"/>
                  <a:gd name="T1" fmla="*/ 125 h 136"/>
                  <a:gd name="T2" fmla="*/ 18 w 119"/>
                  <a:gd name="T3" fmla="*/ 125 h 136"/>
                  <a:gd name="T4" fmla="*/ 11 w 119"/>
                  <a:gd name="T5" fmla="*/ 119 h 136"/>
                  <a:gd name="T6" fmla="*/ 11 w 119"/>
                  <a:gd name="T7" fmla="*/ 18 h 136"/>
                  <a:gd name="T8" fmla="*/ 18 w 119"/>
                  <a:gd name="T9" fmla="*/ 12 h 136"/>
                  <a:gd name="T10" fmla="*/ 100 w 119"/>
                  <a:gd name="T11" fmla="*/ 12 h 136"/>
                  <a:gd name="T12" fmla="*/ 107 w 119"/>
                  <a:gd name="T13" fmla="*/ 18 h 136"/>
                  <a:gd name="T14" fmla="*/ 107 w 119"/>
                  <a:gd name="T15" fmla="*/ 71 h 136"/>
                  <a:gd name="T16" fmla="*/ 119 w 119"/>
                  <a:gd name="T17" fmla="*/ 73 h 136"/>
                  <a:gd name="T18" fmla="*/ 119 w 119"/>
                  <a:gd name="T19" fmla="*/ 18 h 136"/>
                  <a:gd name="T20" fmla="*/ 100 w 119"/>
                  <a:gd name="T21" fmla="*/ 0 h 136"/>
                  <a:gd name="T22" fmla="*/ 18 w 119"/>
                  <a:gd name="T23" fmla="*/ 0 h 136"/>
                  <a:gd name="T24" fmla="*/ 0 w 119"/>
                  <a:gd name="T25" fmla="*/ 18 h 136"/>
                  <a:gd name="T26" fmla="*/ 0 w 119"/>
                  <a:gd name="T27" fmla="*/ 119 h 136"/>
                  <a:gd name="T28" fmla="*/ 18 w 119"/>
                  <a:gd name="T29" fmla="*/ 136 h 136"/>
                  <a:gd name="T30" fmla="*/ 61 w 119"/>
                  <a:gd name="T31" fmla="*/ 136 h 136"/>
                  <a:gd name="T32" fmla="*/ 57 w 119"/>
                  <a:gd name="T33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36">
                    <a:moveTo>
                      <a:pt x="57" y="125"/>
                    </a:moveTo>
                    <a:cubicBezTo>
                      <a:pt x="18" y="125"/>
                      <a:pt x="18" y="125"/>
                      <a:pt x="18" y="125"/>
                    </a:cubicBezTo>
                    <a:cubicBezTo>
                      <a:pt x="14" y="125"/>
                      <a:pt x="11" y="122"/>
                      <a:pt x="11" y="1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5"/>
                      <a:pt x="14" y="12"/>
                      <a:pt x="18" y="12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4" y="12"/>
                      <a:pt x="107" y="15"/>
                      <a:pt x="107" y="18"/>
                    </a:cubicBezTo>
                    <a:cubicBezTo>
                      <a:pt x="107" y="71"/>
                      <a:pt x="107" y="71"/>
                      <a:pt x="107" y="71"/>
                    </a:cubicBezTo>
                    <a:cubicBezTo>
                      <a:pt x="111" y="71"/>
                      <a:pt x="115" y="72"/>
                      <a:pt x="119" y="73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8"/>
                      <a:pt x="111" y="0"/>
                      <a:pt x="10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8"/>
                      <a:pt x="8" y="136"/>
                      <a:pt x="18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59" y="133"/>
                      <a:pt x="58" y="129"/>
                      <a:pt x="57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</p:grp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5435600" y="1389063"/>
              <a:ext cx="2232744" cy="62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zh-CN" dirty="0">
                  <a:solidFill>
                    <a:srgbClr val="004060"/>
                  </a:solidFill>
                </a:rPr>
                <a:t>物品信息发布、搜索、浏览</a:t>
              </a:r>
              <a:endParaRPr lang="zh-CN" altLang="en-US" sz="800" dirty="0">
                <a:solidFill>
                  <a:srgbClr val="00406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8788" y="3159125"/>
            <a:ext cx="3543572" cy="953018"/>
            <a:chOff x="4268788" y="3159125"/>
            <a:chExt cx="3543572" cy="953018"/>
          </a:xfrm>
        </p:grpSpPr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4268788" y="3160713"/>
              <a:ext cx="590550" cy="588962"/>
            </a:xfrm>
            <a:prstGeom prst="ellipse">
              <a:avLst/>
            </a:pr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sp>
          <p:nvSpPr>
            <p:cNvPr id="18446" name="Freeform 14"/>
            <p:cNvSpPr/>
            <p:nvPr/>
          </p:nvSpPr>
          <p:spPr bwMode="auto">
            <a:xfrm>
              <a:off x="4968875" y="3255963"/>
              <a:ext cx="269875" cy="398462"/>
            </a:xfrm>
            <a:custGeom>
              <a:avLst/>
              <a:gdLst>
                <a:gd name="T0" fmla="*/ 0 w 170"/>
                <a:gd name="T1" fmla="*/ 0 h 251"/>
                <a:gd name="T2" fmla="*/ 92 w 170"/>
                <a:gd name="T3" fmla="*/ 126 h 251"/>
                <a:gd name="T4" fmla="*/ 0 w 170"/>
                <a:gd name="T5" fmla="*/ 251 h 251"/>
                <a:gd name="T6" fmla="*/ 79 w 170"/>
                <a:gd name="T7" fmla="*/ 251 h 251"/>
                <a:gd name="T8" fmla="*/ 170 w 170"/>
                <a:gd name="T9" fmla="*/ 126 h 251"/>
                <a:gd name="T10" fmla="*/ 79 w 170"/>
                <a:gd name="T11" fmla="*/ 0 h 251"/>
                <a:gd name="T12" fmla="*/ 0 w 170"/>
                <a:gd name="T1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51">
                  <a:moveTo>
                    <a:pt x="0" y="0"/>
                  </a:moveTo>
                  <a:lnTo>
                    <a:pt x="92" y="126"/>
                  </a:lnTo>
                  <a:lnTo>
                    <a:pt x="0" y="251"/>
                  </a:lnTo>
                  <a:lnTo>
                    <a:pt x="79" y="251"/>
                  </a:lnTo>
                  <a:lnTo>
                    <a:pt x="170" y="126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C4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grpSp>
          <p:nvGrpSpPr>
            <p:cNvPr id="18455" name="Group 23"/>
            <p:cNvGrpSpPr/>
            <p:nvPr/>
          </p:nvGrpSpPr>
          <p:grpSpPr bwMode="auto">
            <a:xfrm>
              <a:off x="4446588" y="3368675"/>
              <a:ext cx="215900" cy="174625"/>
              <a:chOff x="0" y="0"/>
              <a:chExt cx="136" cy="110"/>
            </a:xfrm>
          </p:grpSpPr>
          <p:sp>
            <p:nvSpPr>
              <p:cNvPr id="18456" name="Freeform 24"/>
              <p:cNvSpPr>
                <a:spLocks noEditPoints="1"/>
              </p:cNvSpPr>
              <p:nvPr/>
            </p:nvSpPr>
            <p:spPr bwMode="auto">
              <a:xfrm>
                <a:off x="0" y="36"/>
                <a:ext cx="122" cy="74"/>
              </a:xfrm>
              <a:custGeom>
                <a:avLst/>
                <a:gdLst>
                  <a:gd name="T0" fmla="*/ 34 w 122"/>
                  <a:gd name="T1" fmla="*/ 28 h 74"/>
                  <a:gd name="T2" fmla="*/ 34 w 122"/>
                  <a:gd name="T3" fmla="*/ 74 h 74"/>
                  <a:gd name="T4" fmla="*/ 54 w 122"/>
                  <a:gd name="T5" fmla="*/ 74 h 74"/>
                  <a:gd name="T6" fmla="*/ 54 w 122"/>
                  <a:gd name="T7" fmla="*/ 29 h 74"/>
                  <a:gd name="T8" fmla="*/ 44 w 122"/>
                  <a:gd name="T9" fmla="*/ 20 h 74"/>
                  <a:gd name="T10" fmla="*/ 34 w 122"/>
                  <a:gd name="T11" fmla="*/ 28 h 74"/>
                  <a:gd name="T12" fmla="*/ 0 w 122"/>
                  <a:gd name="T13" fmla="*/ 74 h 74"/>
                  <a:gd name="T14" fmla="*/ 20 w 122"/>
                  <a:gd name="T15" fmla="*/ 74 h 74"/>
                  <a:gd name="T16" fmla="*/ 20 w 122"/>
                  <a:gd name="T17" fmla="*/ 39 h 74"/>
                  <a:gd name="T18" fmla="*/ 0 w 122"/>
                  <a:gd name="T19" fmla="*/ 56 h 74"/>
                  <a:gd name="T20" fmla="*/ 0 w 122"/>
                  <a:gd name="T21" fmla="*/ 74 h 74"/>
                  <a:gd name="T22" fmla="*/ 102 w 122"/>
                  <a:gd name="T23" fmla="*/ 18 h 74"/>
                  <a:gd name="T24" fmla="*/ 102 w 122"/>
                  <a:gd name="T25" fmla="*/ 74 h 74"/>
                  <a:gd name="T26" fmla="*/ 122 w 122"/>
                  <a:gd name="T27" fmla="*/ 74 h 74"/>
                  <a:gd name="T28" fmla="*/ 122 w 122"/>
                  <a:gd name="T29" fmla="*/ 0 h 74"/>
                  <a:gd name="T30" fmla="*/ 102 w 122"/>
                  <a:gd name="T31" fmla="*/ 18 h 74"/>
                  <a:gd name="T32" fmla="*/ 67 w 122"/>
                  <a:gd name="T33" fmla="*/ 40 h 74"/>
                  <a:gd name="T34" fmla="*/ 67 w 122"/>
                  <a:gd name="T35" fmla="*/ 74 h 74"/>
                  <a:gd name="T36" fmla="*/ 88 w 122"/>
                  <a:gd name="T37" fmla="*/ 74 h 74"/>
                  <a:gd name="T38" fmla="*/ 88 w 122"/>
                  <a:gd name="T39" fmla="*/ 29 h 74"/>
                  <a:gd name="T40" fmla="*/ 72 w 122"/>
                  <a:gd name="T41" fmla="*/ 43 h 74"/>
                  <a:gd name="T42" fmla="*/ 67 w 122"/>
                  <a:gd name="T43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2" h="74">
                    <a:moveTo>
                      <a:pt x="34" y="28"/>
                    </a:moveTo>
                    <a:lnTo>
                      <a:pt x="34" y="74"/>
                    </a:lnTo>
                    <a:lnTo>
                      <a:pt x="54" y="74"/>
                    </a:lnTo>
                    <a:lnTo>
                      <a:pt x="54" y="29"/>
                    </a:lnTo>
                    <a:lnTo>
                      <a:pt x="44" y="20"/>
                    </a:lnTo>
                    <a:lnTo>
                      <a:pt x="34" y="28"/>
                    </a:lnTo>
                    <a:close/>
                    <a:moveTo>
                      <a:pt x="0" y="74"/>
                    </a:moveTo>
                    <a:lnTo>
                      <a:pt x="20" y="74"/>
                    </a:lnTo>
                    <a:lnTo>
                      <a:pt x="20" y="39"/>
                    </a:lnTo>
                    <a:lnTo>
                      <a:pt x="0" y="56"/>
                    </a:lnTo>
                    <a:lnTo>
                      <a:pt x="0" y="74"/>
                    </a:lnTo>
                    <a:close/>
                    <a:moveTo>
                      <a:pt x="102" y="18"/>
                    </a:moveTo>
                    <a:lnTo>
                      <a:pt x="102" y="74"/>
                    </a:lnTo>
                    <a:lnTo>
                      <a:pt x="122" y="74"/>
                    </a:lnTo>
                    <a:lnTo>
                      <a:pt x="122" y="0"/>
                    </a:lnTo>
                    <a:lnTo>
                      <a:pt x="102" y="18"/>
                    </a:lnTo>
                    <a:close/>
                    <a:moveTo>
                      <a:pt x="67" y="40"/>
                    </a:moveTo>
                    <a:lnTo>
                      <a:pt x="67" y="74"/>
                    </a:lnTo>
                    <a:lnTo>
                      <a:pt x="88" y="74"/>
                    </a:lnTo>
                    <a:lnTo>
                      <a:pt x="88" y="29"/>
                    </a:lnTo>
                    <a:lnTo>
                      <a:pt x="72" y="43"/>
                    </a:lnTo>
                    <a:lnTo>
                      <a:pt x="67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57" name="Freeform 25"/>
              <p:cNvSpPr/>
              <p:nvPr/>
            </p:nvSpPr>
            <p:spPr bwMode="auto">
              <a:xfrm>
                <a:off x="0" y="0"/>
                <a:ext cx="136" cy="79"/>
              </a:xfrm>
              <a:custGeom>
                <a:avLst/>
                <a:gdLst>
                  <a:gd name="T0" fmla="*/ 136 w 136"/>
                  <a:gd name="T1" fmla="*/ 0 h 79"/>
                  <a:gd name="T2" fmla="*/ 96 w 136"/>
                  <a:gd name="T3" fmla="*/ 0 h 79"/>
                  <a:gd name="T4" fmla="*/ 113 w 136"/>
                  <a:gd name="T5" fmla="*/ 16 h 79"/>
                  <a:gd name="T6" fmla="*/ 72 w 136"/>
                  <a:gd name="T7" fmla="*/ 52 h 79"/>
                  <a:gd name="T8" fmla="*/ 44 w 136"/>
                  <a:gd name="T9" fmla="*/ 28 h 79"/>
                  <a:gd name="T10" fmla="*/ 0 w 136"/>
                  <a:gd name="T11" fmla="*/ 64 h 79"/>
                  <a:gd name="T12" fmla="*/ 0 w 136"/>
                  <a:gd name="T13" fmla="*/ 79 h 79"/>
                  <a:gd name="T14" fmla="*/ 44 w 136"/>
                  <a:gd name="T15" fmla="*/ 43 h 79"/>
                  <a:gd name="T16" fmla="*/ 72 w 136"/>
                  <a:gd name="T17" fmla="*/ 67 h 79"/>
                  <a:gd name="T18" fmla="*/ 122 w 136"/>
                  <a:gd name="T19" fmla="*/ 25 h 79"/>
                  <a:gd name="T20" fmla="*/ 136 w 136"/>
                  <a:gd name="T21" fmla="*/ 38 h 79"/>
                  <a:gd name="T22" fmla="*/ 136 w 136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" h="79">
                    <a:moveTo>
                      <a:pt x="136" y="0"/>
                    </a:moveTo>
                    <a:lnTo>
                      <a:pt x="96" y="0"/>
                    </a:lnTo>
                    <a:lnTo>
                      <a:pt x="113" y="16"/>
                    </a:lnTo>
                    <a:lnTo>
                      <a:pt x="72" y="52"/>
                    </a:lnTo>
                    <a:lnTo>
                      <a:pt x="44" y="28"/>
                    </a:lnTo>
                    <a:lnTo>
                      <a:pt x="0" y="64"/>
                    </a:lnTo>
                    <a:lnTo>
                      <a:pt x="0" y="79"/>
                    </a:lnTo>
                    <a:lnTo>
                      <a:pt x="44" y="43"/>
                    </a:lnTo>
                    <a:lnTo>
                      <a:pt x="72" y="67"/>
                    </a:lnTo>
                    <a:lnTo>
                      <a:pt x="122" y="25"/>
                    </a:lnTo>
                    <a:lnTo>
                      <a:pt x="136" y="38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</p:grp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5435600" y="3159125"/>
              <a:ext cx="2376760" cy="953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zh-CN" dirty="0">
                  <a:solidFill>
                    <a:srgbClr val="002C42"/>
                  </a:solidFill>
                </a:rPr>
                <a:t>独特的</a:t>
              </a:r>
              <a:r>
                <a:rPr lang="zh-CN" altLang="en-US" dirty="0">
                  <a:solidFill>
                    <a:srgbClr val="002C42"/>
                  </a:solidFill>
                </a:rPr>
                <a:t>可</a:t>
              </a:r>
              <a:r>
                <a:rPr lang="zh-CN" altLang="zh-CN" dirty="0">
                  <a:solidFill>
                    <a:srgbClr val="002C42"/>
                  </a:solidFill>
                </a:rPr>
                <a:t>按卖家院系年级或所在专业的物品分类</a:t>
              </a:r>
              <a:endParaRPr lang="zh-CN" altLang="en-US" sz="800" dirty="0">
                <a:solidFill>
                  <a:srgbClr val="002C42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0376" y="2273300"/>
            <a:ext cx="4398962" cy="588963"/>
            <a:chOff x="460376" y="2273300"/>
            <a:chExt cx="4398962" cy="588963"/>
          </a:xfrm>
        </p:grpSpPr>
        <p:sp>
          <p:nvSpPr>
            <p:cNvPr id="18439" name="Oval 7"/>
            <p:cNvSpPr>
              <a:spLocks noChangeArrowheads="1"/>
            </p:cNvSpPr>
            <p:nvPr/>
          </p:nvSpPr>
          <p:spPr bwMode="auto">
            <a:xfrm>
              <a:off x="4268788" y="2273300"/>
              <a:ext cx="590550" cy="588963"/>
            </a:xfrm>
            <a:prstGeom prst="ellipse">
              <a:avLst/>
            </a:pr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sp>
          <p:nvSpPr>
            <p:cNvPr id="18444" name="Freeform 12"/>
            <p:cNvSpPr/>
            <p:nvPr/>
          </p:nvSpPr>
          <p:spPr bwMode="auto">
            <a:xfrm>
              <a:off x="3906838" y="2368550"/>
              <a:ext cx="268287" cy="398463"/>
            </a:xfrm>
            <a:custGeom>
              <a:avLst/>
              <a:gdLst>
                <a:gd name="T0" fmla="*/ 169 w 169"/>
                <a:gd name="T1" fmla="*/ 251 h 251"/>
                <a:gd name="T2" fmla="*/ 78 w 169"/>
                <a:gd name="T3" fmla="*/ 126 h 251"/>
                <a:gd name="T4" fmla="*/ 169 w 169"/>
                <a:gd name="T5" fmla="*/ 0 h 251"/>
                <a:gd name="T6" fmla="*/ 91 w 169"/>
                <a:gd name="T7" fmla="*/ 0 h 251"/>
                <a:gd name="T8" fmla="*/ 0 w 169"/>
                <a:gd name="T9" fmla="*/ 126 h 251"/>
                <a:gd name="T10" fmla="*/ 91 w 169"/>
                <a:gd name="T11" fmla="*/ 251 h 251"/>
                <a:gd name="T12" fmla="*/ 169 w 169"/>
                <a:gd name="T13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51">
                  <a:moveTo>
                    <a:pt x="169" y="251"/>
                  </a:moveTo>
                  <a:lnTo>
                    <a:pt x="78" y="126"/>
                  </a:lnTo>
                  <a:lnTo>
                    <a:pt x="169" y="0"/>
                  </a:lnTo>
                  <a:lnTo>
                    <a:pt x="91" y="0"/>
                  </a:lnTo>
                  <a:lnTo>
                    <a:pt x="0" y="126"/>
                  </a:lnTo>
                  <a:lnTo>
                    <a:pt x="91" y="251"/>
                  </a:lnTo>
                  <a:lnTo>
                    <a:pt x="169" y="251"/>
                  </a:lnTo>
                  <a:close/>
                </a:path>
              </a:pathLst>
            </a:custGeom>
            <a:solidFill>
              <a:srgbClr val="002C4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grpSp>
          <p:nvGrpSpPr>
            <p:cNvPr id="18447" name="Group 15"/>
            <p:cNvGrpSpPr/>
            <p:nvPr/>
          </p:nvGrpSpPr>
          <p:grpSpPr bwMode="auto">
            <a:xfrm>
              <a:off x="4459288" y="2460625"/>
              <a:ext cx="227012" cy="215900"/>
              <a:chOff x="0" y="0"/>
              <a:chExt cx="143" cy="136"/>
            </a:xfrm>
          </p:grpSpPr>
          <p:sp>
            <p:nvSpPr>
              <p:cNvPr id="18448" name="Freeform 16"/>
              <p:cNvSpPr/>
              <p:nvPr/>
            </p:nvSpPr>
            <p:spPr bwMode="auto">
              <a:xfrm>
                <a:off x="75" y="49"/>
                <a:ext cx="68" cy="66"/>
              </a:xfrm>
              <a:custGeom>
                <a:avLst/>
                <a:gdLst>
                  <a:gd name="T0" fmla="*/ 75 w 88"/>
                  <a:gd name="T1" fmla="*/ 30 h 86"/>
                  <a:gd name="T2" fmla="*/ 58 w 88"/>
                  <a:gd name="T3" fmla="*/ 30 h 86"/>
                  <a:gd name="T4" fmla="*/ 58 w 88"/>
                  <a:gd name="T5" fmla="*/ 13 h 86"/>
                  <a:gd name="T6" fmla="*/ 44 w 88"/>
                  <a:gd name="T7" fmla="*/ 0 h 86"/>
                  <a:gd name="T8" fmla="*/ 31 w 88"/>
                  <a:gd name="T9" fmla="*/ 13 h 86"/>
                  <a:gd name="T10" fmla="*/ 31 w 88"/>
                  <a:gd name="T11" fmla="*/ 30 h 86"/>
                  <a:gd name="T12" fmla="*/ 14 w 88"/>
                  <a:gd name="T13" fmla="*/ 30 h 86"/>
                  <a:gd name="T14" fmla="*/ 0 w 88"/>
                  <a:gd name="T15" fmla="*/ 43 h 86"/>
                  <a:gd name="T16" fmla="*/ 14 w 88"/>
                  <a:gd name="T17" fmla="*/ 56 h 86"/>
                  <a:gd name="T18" fmla="*/ 31 w 88"/>
                  <a:gd name="T19" fmla="*/ 56 h 86"/>
                  <a:gd name="T20" fmla="*/ 31 w 88"/>
                  <a:gd name="T21" fmla="*/ 73 h 86"/>
                  <a:gd name="T22" fmla="*/ 44 w 88"/>
                  <a:gd name="T23" fmla="*/ 86 h 86"/>
                  <a:gd name="T24" fmla="*/ 58 w 88"/>
                  <a:gd name="T25" fmla="*/ 73 h 86"/>
                  <a:gd name="T26" fmla="*/ 58 w 88"/>
                  <a:gd name="T27" fmla="*/ 56 h 86"/>
                  <a:gd name="T28" fmla="*/ 75 w 88"/>
                  <a:gd name="T29" fmla="*/ 56 h 86"/>
                  <a:gd name="T30" fmla="*/ 88 w 88"/>
                  <a:gd name="T31" fmla="*/ 43 h 86"/>
                  <a:gd name="T32" fmla="*/ 75 w 88"/>
                  <a:gd name="T33" fmla="*/ 3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86">
                    <a:moveTo>
                      <a:pt x="75" y="30"/>
                    </a:move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6"/>
                      <a:pt x="52" y="0"/>
                      <a:pt x="44" y="0"/>
                    </a:cubicBezTo>
                    <a:cubicBezTo>
                      <a:pt x="37" y="0"/>
                      <a:pt x="31" y="6"/>
                      <a:pt x="31" y="13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6" y="30"/>
                      <a:pt x="0" y="36"/>
                      <a:pt x="0" y="43"/>
                    </a:cubicBezTo>
                    <a:cubicBezTo>
                      <a:pt x="0" y="50"/>
                      <a:pt x="6" y="56"/>
                      <a:pt x="14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80"/>
                      <a:pt x="37" y="86"/>
                      <a:pt x="44" y="86"/>
                    </a:cubicBezTo>
                    <a:cubicBezTo>
                      <a:pt x="52" y="86"/>
                      <a:pt x="58" y="80"/>
                      <a:pt x="58" y="73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82" y="56"/>
                      <a:pt x="88" y="50"/>
                      <a:pt x="88" y="43"/>
                    </a:cubicBezTo>
                    <a:cubicBezTo>
                      <a:pt x="88" y="36"/>
                      <a:pt x="82" y="30"/>
                      <a:pt x="75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49" name="Freeform 17"/>
              <p:cNvSpPr>
                <a:spLocks noEditPoints="1"/>
              </p:cNvSpPr>
              <p:nvPr/>
            </p:nvSpPr>
            <p:spPr bwMode="auto">
              <a:xfrm>
                <a:off x="0" y="0"/>
                <a:ext cx="105" cy="136"/>
              </a:xfrm>
              <a:custGeom>
                <a:avLst/>
                <a:gdLst>
                  <a:gd name="T0" fmla="*/ 70 w 138"/>
                  <a:gd name="T1" fmla="*/ 68 h 178"/>
                  <a:gd name="T2" fmla="*/ 105 w 138"/>
                  <a:gd name="T3" fmla="*/ 34 h 178"/>
                  <a:gd name="T4" fmla="*/ 70 w 138"/>
                  <a:gd name="T5" fmla="*/ 0 h 178"/>
                  <a:gd name="T6" fmla="*/ 35 w 138"/>
                  <a:gd name="T7" fmla="*/ 34 h 178"/>
                  <a:gd name="T8" fmla="*/ 70 w 138"/>
                  <a:gd name="T9" fmla="*/ 68 h 178"/>
                  <a:gd name="T10" fmla="*/ 138 w 138"/>
                  <a:gd name="T11" fmla="*/ 165 h 178"/>
                  <a:gd name="T12" fmla="*/ 110 w 138"/>
                  <a:gd name="T13" fmla="*/ 135 h 178"/>
                  <a:gd name="T14" fmla="*/ 80 w 138"/>
                  <a:gd name="T15" fmla="*/ 108 h 178"/>
                  <a:gd name="T16" fmla="*/ 98 w 138"/>
                  <a:gd name="T17" fmla="*/ 87 h 178"/>
                  <a:gd name="T18" fmla="*/ 69 w 138"/>
                  <a:gd name="T19" fmla="*/ 78 h 178"/>
                  <a:gd name="T20" fmla="*/ 0 w 138"/>
                  <a:gd name="T21" fmla="*/ 173 h 178"/>
                  <a:gd name="T22" fmla="*/ 0 w 138"/>
                  <a:gd name="T23" fmla="*/ 178 h 178"/>
                  <a:gd name="T24" fmla="*/ 138 w 138"/>
                  <a:gd name="T25" fmla="*/ 178 h 178"/>
                  <a:gd name="T26" fmla="*/ 138 w 138"/>
                  <a:gd name="T27" fmla="*/ 173 h 178"/>
                  <a:gd name="T28" fmla="*/ 138 w 138"/>
                  <a:gd name="T29" fmla="*/ 16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78">
                    <a:moveTo>
                      <a:pt x="70" y="68"/>
                    </a:moveTo>
                    <a:cubicBezTo>
                      <a:pt x="89" y="68"/>
                      <a:pt x="105" y="53"/>
                      <a:pt x="105" y="34"/>
                    </a:cubicBezTo>
                    <a:cubicBezTo>
                      <a:pt x="105" y="15"/>
                      <a:pt x="89" y="0"/>
                      <a:pt x="70" y="0"/>
                    </a:cubicBezTo>
                    <a:cubicBezTo>
                      <a:pt x="50" y="0"/>
                      <a:pt x="35" y="15"/>
                      <a:pt x="35" y="34"/>
                    </a:cubicBezTo>
                    <a:cubicBezTo>
                      <a:pt x="35" y="53"/>
                      <a:pt x="50" y="68"/>
                      <a:pt x="70" y="68"/>
                    </a:cubicBezTo>
                    <a:close/>
                    <a:moveTo>
                      <a:pt x="138" y="165"/>
                    </a:moveTo>
                    <a:cubicBezTo>
                      <a:pt x="128" y="165"/>
                      <a:pt x="110" y="161"/>
                      <a:pt x="110" y="135"/>
                    </a:cubicBezTo>
                    <a:cubicBezTo>
                      <a:pt x="110" y="135"/>
                      <a:pt x="77" y="138"/>
                      <a:pt x="80" y="108"/>
                    </a:cubicBezTo>
                    <a:cubicBezTo>
                      <a:pt x="81" y="95"/>
                      <a:pt x="90" y="89"/>
                      <a:pt x="98" y="87"/>
                    </a:cubicBezTo>
                    <a:cubicBezTo>
                      <a:pt x="89" y="81"/>
                      <a:pt x="80" y="78"/>
                      <a:pt x="69" y="78"/>
                    </a:cubicBezTo>
                    <a:cubicBezTo>
                      <a:pt x="31" y="78"/>
                      <a:pt x="0" y="120"/>
                      <a:pt x="0" y="173"/>
                    </a:cubicBezTo>
                    <a:cubicBezTo>
                      <a:pt x="0" y="174"/>
                      <a:pt x="0" y="176"/>
                      <a:pt x="0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6"/>
                      <a:pt x="138" y="174"/>
                      <a:pt x="138" y="173"/>
                    </a:cubicBezTo>
                    <a:cubicBezTo>
                      <a:pt x="138" y="170"/>
                      <a:pt x="138" y="168"/>
                      <a:pt x="138" y="1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</p:grp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460376" y="2302580"/>
              <a:ext cx="2952750" cy="28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zh-CN" dirty="0">
                  <a:solidFill>
                    <a:srgbClr val="004060"/>
                  </a:solidFill>
                </a:rPr>
                <a:t>买家卖家的在线联络</a:t>
              </a:r>
              <a:endParaRPr lang="zh-CN" altLang="en-US" sz="800" dirty="0">
                <a:solidFill>
                  <a:srgbClr val="00406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31639" y="4048125"/>
            <a:ext cx="3527699" cy="588963"/>
            <a:chOff x="1331639" y="4048125"/>
            <a:chExt cx="3527699" cy="588963"/>
          </a:xfrm>
        </p:grpSpPr>
        <p:sp>
          <p:nvSpPr>
            <p:cNvPr id="18441" name="Oval 9"/>
            <p:cNvSpPr>
              <a:spLocks noChangeArrowheads="1"/>
            </p:cNvSpPr>
            <p:nvPr/>
          </p:nvSpPr>
          <p:spPr bwMode="auto">
            <a:xfrm>
              <a:off x="4268788" y="4048125"/>
              <a:ext cx="590550" cy="588963"/>
            </a:xfrm>
            <a:prstGeom prst="ellipse">
              <a:avLst/>
            </a:prstGeom>
            <a:gradFill>
              <a:gsLst>
                <a:gs pos="100000">
                  <a:srgbClr val="002C42"/>
                </a:gs>
                <a:gs pos="25000">
                  <a:srgbClr val="004060"/>
                </a:gs>
              </a:gsLst>
              <a:lin ang="14400000" scaled="0"/>
            </a:gra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sp>
          <p:nvSpPr>
            <p:cNvPr id="18445" name="Freeform 13"/>
            <p:cNvSpPr/>
            <p:nvPr/>
          </p:nvSpPr>
          <p:spPr bwMode="auto">
            <a:xfrm>
              <a:off x="3906838" y="4143375"/>
              <a:ext cx="268287" cy="398463"/>
            </a:xfrm>
            <a:custGeom>
              <a:avLst/>
              <a:gdLst>
                <a:gd name="T0" fmla="*/ 169 w 169"/>
                <a:gd name="T1" fmla="*/ 251 h 251"/>
                <a:gd name="T2" fmla="*/ 78 w 169"/>
                <a:gd name="T3" fmla="*/ 125 h 251"/>
                <a:gd name="T4" fmla="*/ 169 w 169"/>
                <a:gd name="T5" fmla="*/ 0 h 251"/>
                <a:gd name="T6" fmla="*/ 91 w 169"/>
                <a:gd name="T7" fmla="*/ 0 h 251"/>
                <a:gd name="T8" fmla="*/ 0 w 169"/>
                <a:gd name="T9" fmla="*/ 125 h 251"/>
                <a:gd name="T10" fmla="*/ 91 w 169"/>
                <a:gd name="T11" fmla="*/ 251 h 251"/>
                <a:gd name="T12" fmla="*/ 169 w 169"/>
                <a:gd name="T13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51">
                  <a:moveTo>
                    <a:pt x="169" y="251"/>
                  </a:moveTo>
                  <a:lnTo>
                    <a:pt x="78" y="125"/>
                  </a:lnTo>
                  <a:lnTo>
                    <a:pt x="169" y="0"/>
                  </a:lnTo>
                  <a:lnTo>
                    <a:pt x="91" y="0"/>
                  </a:lnTo>
                  <a:lnTo>
                    <a:pt x="0" y="125"/>
                  </a:lnTo>
                  <a:lnTo>
                    <a:pt x="91" y="251"/>
                  </a:lnTo>
                  <a:lnTo>
                    <a:pt x="169" y="251"/>
                  </a:lnTo>
                  <a:close/>
                </a:path>
              </a:pathLst>
            </a:custGeom>
            <a:solidFill>
              <a:srgbClr val="002C4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2C42"/>
                </a:solidFill>
              </a:endParaRPr>
            </a:p>
          </p:txBody>
        </p:sp>
        <p:grpSp>
          <p:nvGrpSpPr>
            <p:cNvPr id="18458" name="Group 26"/>
            <p:cNvGrpSpPr/>
            <p:nvPr/>
          </p:nvGrpSpPr>
          <p:grpSpPr bwMode="auto">
            <a:xfrm>
              <a:off x="4491038" y="4221163"/>
              <a:ext cx="177800" cy="242887"/>
              <a:chOff x="0" y="0"/>
              <a:chExt cx="112" cy="153"/>
            </a:xfrm>
          </p:grpSpPr>
          <p:sp>
            <p:nvSpPr>
              <p:cNvPr id="18459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112" cy="153"/>
              </a:xfrm>
              <a:custGeom>
                <a:avLst/>
                <a:gdLst>
                  <a:gd name="T0" fmla="*/ 112 w 112"/>
                  <a:gd name="T1" fmla="*/ 30 h 153"/>
                  <a:gd name="T2" fmla="*/ 82 w 112"/>
                  <a:gd name="T3" fmla="*/ 0 h 153"/>
                  <a:gd name="T4" fmla="*/ 0 w 112"/>
                  <a:gd name="T5" fmla="*/ 0 h 153"/>
                  <a:gd name="T6" fmla="*/ 0 w 112"/>
                  <a:gd name="T7" fmla="*/ 153 h 153"/>
                  <a:gd name="T8" fmla="*/ 112 w 112"/>
                  <a:gd name="T9" fmla="*/ 153 h 153"/>
                  <a:gd name="T10" fmla="*/ 112 w 112"/>
                  <a:gd name="T11" fmla="*/ 30 h 153"/>
                  <a:gd name="T12" fmla="*/ 99 w 112"/>
                  <a:gd name="T13" fmla="*/ 34 h 153"/>
                  <a:gd name="T14" fmla="*/ 79 w 112"/>
                  <a:gd name="T15" fmla="*/ 34 h 153"/>
                  <a:gd name="T16" fmla="*/ 79 w 112"/>
                  <a:gd name="T17" fmla="*/ 14 h 153"/>
                  <a:gd name="T18" fmla="*/ 99 w 112"/>
                  <a:gd name="T19" fmla="*/ 34 h 153"/>
                  <a:gd name="T20" fmla="*/ 99 w 112"/>
                  <a:gd name="T21" fmla="*/ 141 h 153"/>
                  <a:gd name="T22" fmla="*/ 12 w 112"/>
                  <a:gd name="T23" fmla="*/ 141 h 153"/>
                  <a:gd name="T24" fmla="*/ 12 w 112"/>
                  <a:gd name="T25" fmla="*/ 12 h 153"/>
                  <a:gd name="T26" fmla="*/ 67 w 112"/>
                  <a:gd name="T27" fmla="*/ 12 h 153"/>
                  <a:gd name="T28" fmla="*/ 67 w 112"/>
                  <a:gd name="T29" fmla="*/ 46 h 153"/>
                  <a:gd name="T30" fmla="*/ 99 w 112"/>
                  <a:gd name="T31" fmla="*/ 46 h 153"/>
                  <a:gd name="T32" fmla="*/ 99 w 112"/>
                  <a:gd name="T33" fmla="*/ 14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53">
                    <a:moveTo>
                      <a:pt x="112" y="30"/>
                    </a:moveTo>
                    <a:lnTo>
                      <a:pt x="82" y="0"/>
                    </a:lnTo>
                    <a:lnTo>
                      <a:pt x="0" y="0"/>
                    </a:lnTo>
                    <a:lnTo>
                      <a:pt x="0" y="153"/>
                    </a:lnTo>
                    <a:lnTo>
                      <a:pt x="112" y="153"/>
                    </a:lnTo>
                    <a:lnTo>
                      <a:pt x="112" y="30"/>
                    </a:lnTo>
                    <a:close/>
                    <a:moveTo>
                      <a:pt x="99" y="34"/>
                    </a:moveTo>
                    <a:lnTo>
                      <a:pt x="79" y="34"/>
                    </a:lnTo>
                    <a:lnTo>
                      <a:pt x="79" y="14"/>
                    </a:lnTo>
                    <a:lnTo>
                      <a:pt x="99" y="34"/>
                    </a:lnTo>
                    <a:close/>
                    <a:moveTo>
                      <a:pt x="99" y="141"/>
                    </a:moveTo>
                    <a:lnTo>
                      <a:pt x="12" y="141"/>
                    </a:lnTo>
                    <a:lnTo>
                      <a:pt x="12" y="12"/>
                    </a:lnTo>
                    <a:lnTo>
                      <a:pt x="67" y="12"/>
                    </a:lnTo>
                    <a:lnTo>
                      <a:pt x="67" y="46"/>
                    </a:lnTo>
                    <a:lnTo>
                      <a:pt x="99" y="46"/>
                    </a:lnTo>
                    <a:lnTo>
                      <a:pt x="9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60" name="Rectangle 28"/>
              <p:cNvSpPr>
                <a:spLocks noChangeArrowheads="1"/>
              </p:cNvSpPr>
              <p:nvPr/>
            </p:nvSpPr>
            <p:spPr bwMode="auto">
              <a:xfrm>
                <a:off x="21" y="40"/>
                <a:ext cx="70" cy="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61" name="Rectangle 29"/>
              <p:cNvSpPr>
                <a:spLocks noChangeArrowheads="1"/>
              </p:cNvSpPr>
              <p:nvPr/>
            </p:nvSpPr>
            <p:spPr bwMode="auto">
              <a:xfrm>
                <a:off x="21" y="62"/>
                <a:ext cx="70" cy="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62" name="Rectangle 30"/>
              <p:cNvSpPr>
                <a:spLocks noChangeArrowheads="1"/>
              </p:cNvSpPr>
              <p:nvPr/>
            </p:nvSpPr>
            <p:spPr bwMode="auto">
              <a:xfrm>
                <a:off x="21" y="85"/>
                <a:ext cx="70" cy="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  <p:sp>
            <p:nvSpPr>
              <p:cNvPr id="18463" name="Rectangle 31"/>
              <p:cNvSpPr>
                <a:spLocks noChangeArrowheads="1"/>
              </p:cNvSpPr>
              <p:nvPr/>
            </p:nvSpPr>
            <p:spPr bwMode="auto">
              <a:xfrm>
                <a:off x="21" y="108"/>
                <a:ext cx="70" cy="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2C42"/>
                  </a:solidFill>
                </a:endParaRPr>
              </a:p>
            </p:txBody>
          </p:sp>
        </p:grp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331639" y="4056063"/>
              <a:ext cx="23942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zh-CN" dirty="0">
                  <a:solidFill>
                    <a:srgbClr val="002C42"/>
                  </a:solidFill>
                </a:rPr>
                <a:t>与教务系统挂钩的个人信息与信用保证</a:t>
              </a:r>
            </a:p>
          </p:txBody>
        </p:sp>
      </p:grpSp>
      <p:sp>
        <p:nvSpPr>
          <p:cNvPr id="40" name="Line 3"/>
          <p:cNvSpPr>
            <a:spLocks noChangeShapeType="1"/>
          </p:cNvSpPr>
          <p:nvPr/>
        </p:nvSpPr>
        <p:spPr bwMode="auto">
          <a:xfrm>
            <a:off x="231775" y="627063"/>
            <a:ext cx="4167778" cy="0"/>
          </a:xfrm>
          <a:prstGeom prst="line">
            <a:avLst/>
          </a:prstGeom>
          <a:noFill/>
          <a:ln w="6350">
            <a:solidFill>
              <a:srgbClr val="002C4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50825" y="266700"/>
            <a:ext cx="10156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en-US" altLang="zh-CN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606</Words>
  <Application>Microsoft Office PowerPoint</Application>
  <PresentationFormat>自定义</PresentationFormat>
  <Paragraphs>84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方正粗谭黑简体</vt:lpstr>
      <vt:lpstr>Arial</vt:lpstr>
      <vt:lpstr>Impact</vt:lpstr>
      <vt:lpstr>Calibri</vt:lpstr>
      <vt:lpstr>方正兰亭超细黑简体</vt:lpstr>
      <vt:lpstr>微软雅黑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400154211</dc:title>
  <dc:creator>演示设计工作室</dc:creator>
  <cp:lastModifiedBy>丰尔 杜</cp:lastModifiedBy>
  <cp:revision>75</cp:revision>
  <dcterms:created xsi:type="dcterms:W3CDTF">2015-07-19T05:26:00Z</dcterms:created>
  <dcterms:modified xsi:type="dcterms:W3CDTF">2020-03-09T04:44:13Z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